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6" r:id="rId2"/>
    <p:sldMasterId id="2147483659" r:id="rId3"/>
    <p:sldMasterId id="2147483661" r:id="rId4"/>
    <p:sldMasterId id="2147483662" r:id="rId5"/>
    <p:sldMasterId id="2147483663" r:id="rId6"/>
    <p:sldMasterId id="2147483664" r:id="rId7"/>
    <p:sldMasterId id="2147483744" r:id="rId8"/>
  </p:sldMasterIdLst>
  <p:notesMasterIdLst>
    <p:notesMasterId r:id="rId41"/>
  </p:notesMasterIdLst>
  <p:handoutMasterIdLst>
    <p:handoutMasterId r:id="rId42"/>
  </p:handoutMasterIdLst>
  <p:sldIdLst>
    <p:sldId id="589" r:id="rId9"/>
    <p:sldId id="496" r:id="rId10"/>
    <p:sldId id="497" r:id="rId11"/>
    <p:sldId id="500" r:id="rId12"/>
    <p:sldId id="499" r:id="rId13"/>
    <p:sldId id="502" r:id="rId14"/>
    <p:sldId id="503" r:id="rId15"/>
    <p:sldId id="505" r:id="rId16"/>
    <p:sldId id="602" r:id="rId17"/>
    <p:sldId id="527" r:id="rId18"/>
    <p:sldId id="528" r:id="rId19"/>
    <p:sldId id="591" r:id="rId20"/>
    <p:sldId id="509" r:id="rId21"/>
    <p:sldId id="533" r:id="rId22"/>
    <p:sldId id="511" r:id="rId23"/>
    <p:sldId id="583" r:id="rId24"/>
    <p:sldId id="584" r:id="rId25"/>
    <p:sldId id="593" r:id="rId26"/>
    <p:sldId id="585" r:id="rId27"/>
    <p:sldId id="592" r:id="rId28"/>
    <p:sldId id="517" r:id="rId29"/>
    <p:sldId id="536" r:id="rId30"/>
    <p:sldId id="519" r:id="rId31"/>
    <p:sldId id="595" r:id="rId32"/>
    <p:sldId id="596" r:id="rId33"/>
    <p:sldId id="597" r:id="rId34"/>
    <p:sldId id="598" r:id="rId35"/>
    <p:sldId id="520" r:id="rId36"/>
    <p:sldId id="538" r:id="rId37"/>
    <p:sldId id="521" r:id="rId38"/>
    <p:sldId id="522" r:id="rId39"/>
    <p:sldId id="523" r:id="rId40"/>
  </p:sldIdLst>
  <p:sldSz cx="9144000" cy="6858000" type="screen4x3"/>
  <p:notesSz cx="6950075" cy="9236075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  <a:srgbClr val="E50030"/>
    <a:srgbClr val="00468F"/>
    <a:srgbClr val="3333CC"/>
    <a:srgbClr val="FF3300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24" autoAdjust="0"/>
    <p:restoredTop sz="92950" autoAdjust="0"/>
  </p:normalViewPr>
  <p:slideViewPr>
    <p:cSldViewPr snapToObjects="1">
      <p:cViewPr varScale="1">
        <p:scale>
          <a:sx n="84" d="100"/>
          <a:sy n="84" d="100"/>
        </p:scale>
        <p:origin x="108" y="456"/>
      </p:cViewPr>
      <p:guideLst>
        <p:guide orient="horz" pos="2112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70"/>
    </p:cViewPr>
  </p:sorterViewPr>
  <p:notesViewPr>
    <p:cSldViewPr snapToObjects="1">
      <p:cViewPr>
        <p:scale>
          <a:sx n="75" d="100"/>
          <a:sy n="75" d="100"/>
        </p:scale>
        <p:origin x="-2568" y="-27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49213BAC-FA9E-4ADD-BE4A-F366FE1A0AE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55438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AA445417-073E-4DAB-959C-0BB0277B8CF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6346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834E2-3DBD-4504-B8C6-20A342B8E384}" type="slidenum">
              <a:rPr lang="en-CA" altLang="en-US"/>
              <a:pPr/>
              <a:t>1</a:t>
            </a:fld>
            <a:endParaRPr lang="en-CA" alt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sz="2000"/>
              <a:t>Notes and teaching tips: </a:t>
            </a:r>
            <a:r>
              <a:rPr lang="en-GB" altLang="en-US" sz="2000"/>
              <a:t>9, 11, 15, 22, 39, and 45. </a:t>
            </a:r>
            <a:endParaRPr lang="en-CA" altLang="en-US" sz="2000"/>
          </a:p>
          <a:p>
            <a:r>
              <a:rPr lang="en-CA" altLang="en-US" sz="2000"/>
              <a:t>To view a full-screen figure during a class, click the red “expand” button.</a:t>
            </a:r>
          </a:p>
          <a:p>
            <a:r>
              <a:rPr lang="en-CA" altLang="en-US" sz="2000"/>
              <a:t>To return to the previous slide, click the red “shrink” button.</a:t>
            </a:r>
          </a:p>
          <a:p>
            <a:r>
              <a:rPr lang="en-CA" altLang="en-US" sz="2000"/>
              <a:t>To advance to the next slide, click anywhere on the full screen figure.</a:t>
            </a:r>
          </a:p>
          <a:p>
            <a:r>
              <a:rPr lang="en-CA" altLang="en-US" sz="2000"/>
              <a:t>To enhance your lecture, check out the Lecture Launchers, Land Mines, and Class Activities in the Instructor’s Manual.</a:t>
            </a:r>
            <a:r>
              <a:rPr lang="en-US" altLang="en-US" sz="2000"/>
              <a:t> </a:t>
            </a:r>
            <a:endParaRPr lang="en-CA" altLang="en-US" sz="2000"/>
          </a:p>
          <a:p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06085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D93D5-1D93-4127-9BC8-53084EBC3A6B}" type="slidenum">
              <a:rPr lang="en-CA" altLang="en-US"/>
              <a:pPr/>
              <a:t>11</a:t>
            </a:fld>
            <a:endParaRPr lang="en-CA" alt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3554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978F3-8ECC-43C6-92AA-07D61A2D2756}" type="slidenum">
              <a:rPr lang="en-CA" altLang="en-US"/>
              <a:pPr/>
              <a:t>12</a:t>
            </a:fld>
            <a:endParaRPr lang="en-CA" alt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8557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0FDBA-02EC-4BAB-B472-9824767F78F9}" type="slidenum">
              <a:rPr lang="en-CA" altLang="en-US"/>
              <a:pPr/>
              <a:t>13</a:t>
            </a:fld>
            <a:endParaRPr lang="en-CA" alt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714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69744B-DF4E-4788-AD39-F9607B213F36}" type="slidenum">
              <a:rPr lang="en-CA" altLang="en-US"/>
              <a:pPr/>
              <a:t>14</a:t>
            </a:fld>
            <a:endParaRPr lang="en-CA" alt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1750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EEE36-2CEA-42E6-9B6C-93F3000CC5E3}" type="slidenum">
              <a:rPr lang="en-CA" altLang="en-US"/>
              <a:pPr/>
              <a:t>15</a:t>
            </a:fld>
            <a:endParaRPr lang="en-CA" alt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2745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1AAE0-BF6E-4E65-9740-CA259EA065C4}" type="slidenum">
              <a:rPr lang="en-CA" altLang="en-US"/>
              <a:pPr/>
              <a:t>16</a:t>
            </a:fld>
            <a:endParaRPr lang="en-CA" alt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5067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044C7-7667-4FD8-8E93-89AE8CCA321E}" type="slidenum">
              <a:rPr lang="en-CA" altLang="en-US"/>
              <a:pPr/>
              <a:t>17</a:t>
            </a:fld>
            <a:endParaRPr lang="en-CA" alt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9258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FA458-1737-406E-8C50-EB0023373703}" type="slidenum">
              <a:rPr lang="en-CA" altLang="en-US"/>
              <a:pPr/>
              <a:t>18</a:t>
            </a:fld>
            <a:endParaRPr lang="en-CA" alt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1826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C7657-C25A-4E00-93B3-5F04A31DC9CE}" type="slidenum">
              <a:rPr lang="en-CA" altLang="en-US"/>
              <a:pPr/>
              <a:t>19</a:t>
            </a:fld>
            <a:endParaRPr lang="en-CA" alt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7112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1F07D-025F-4ED1-BB19-B2D060C56DF9}" type="slidenum">
              <a:rPr lang="en-CA" altLang="en-US"/>
              <a:pPr/>
              <a:t>20</a:t>
            </a:fld>
            <a:endParaRPr lang="en-CA" alt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749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201A3-A1E3-46FC-A82A-10D3B8A660D0}" type="slidenum">
              <a:rPr lang="en-CA" altLang="en-US"/>
              <a:pPr/>
              <a:t>2</a:t>
            </a:fld>
            <a:endParaRPr lang="en-CA" alt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337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3DF95-C10A-4B9F-A6E7-7CE2698015F3}" type="slidenum">
              <a:rPr lang="en-CA" altLang="en-US"/>
              <a:pPr/>
              <a:t>21</a:t>
            </a:fld>
            <a:endParaRPr lang="en-CA" alt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9978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6D017-1334-4F6E-A793-E2C5B197402C}" type="slidenum">
              <a:rPr lang="en-CA" altLang="en-US"/>
              <a:pPr/>
              <a:t>22</a:t>
            </a:fld>
            <a:endParaRPr lang="en-CA" alt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099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19DE3-2B59-4B31-B0C7-B7C12B37FEFF}" type="slidenum">
              <a:rPr lang="en-CA" altLang="en-US"/>
              <a:pPr/>
              <a:t>23</a:t>
            </a:fld>
            <a:endParaRPr lang="en-CA" altLang="en-US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/>
              <a:t>Spend time helping students appreciate the distinction between real values and nominal values.</a:t>
            </a:r>
          </a:p>
        </p:txBody>
      </p:sp>
    </p:spTree>
    <p:extLst>
      <p:ext uri="{BB962C8B-B14F-4D97-AF65-F5344CB8AC3E}">
        <p14:creationId xmlns:p14="http://schemas.microsoft.com/office/powerpoint/2010/main" val="2344763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E9962-C4C1-4DAB-B4A1-A3F5B90E4C34}" type="slidenum">
              <a:rPr lang="en-CA" altLang="en-US"/>
              <a:pPr/>
              <a:t>24</a:t>
            </a:fld>
            <a:endParaRPr lang="en-CA" altLang="en-US"/>
          </a:p>
        </p:txBody>
      </p:sp>
      <p:sp>
        <p:nvSpPr>
          <p:cNvPr id="710658" name="Rectangle 7"/>
          <p:cNvSpPr txBox="1">
            <a:spLocks noGrp="1" noChangeArrowheads="1"/>
          </p:cNvSpPr>
          <p:nvPr/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A4C8B77F-A08A-4C66-9C62-DDCD529BB298}" type="slidenum">
              <a:rPr lang="en-CA" altLang="en-US" sz="1200">
                <a:latin typeface="Tahoma" pitchFamily="34" charset="0"/>
              </a:rPr>
              <a:pPr algn="r"/>
              <a:t>24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1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443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8C3B1-DD00-47BB-A0C1-262DB7C90C51}" type="slidenum">
              <a:rPr lang="en-CA" altLang="en-US"/>
              <a:pPr/>
              <a:t>25</a:t>
            </a:fld>
            <a:endParaRPr lang="en-CA" altLang="en-US"/>
          </a:p>
        </p:txBody>
      </p:sp>
      <p:sp>
        <p:nvSpPr>
          <p:cNvPr id="712706" name="Rectangle 7"/>
          <p:cNvSpPr txBox="1">
            <a:spLocks noGrp="1" noChangeArrowheads="1"/>
          </p:cNvSpPr>
          <p:nvPr/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9F75D06-028D-436F-9DA6-8C79346D53AB}" type="slidenum">
              <a:rPr lang="en-CA" altLang="en-US" sz="1200">
                <a:latin typeface="Tahoma" pitchFamily="34" charset="0"/>
              </a:rPr>
              <a:pPr algn="r"/>
              <a:t>25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1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208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F600F-3D2C-4BF6-AD7C-E2A423FD1B24}" type="slidenum">
              <a:rPr lang="en-CA" altLang="en-US"/>
              <a:pPr/>
              <a:t>26</a:t>
            </a:fld>
            <a:endParaRPr lang="en-CA" altLang="en-US"/>
          </a:p>
        </p:txBody>
      </p:sp>
      <p:sp>
        <p:nvSpPr>
          <p:cNvPr id="714754" name="Rectangle 7"/>
          <p:cNvSpPr txBox="1">
            <a:spLocks noGrp="1" noChangeArrowheads="1"/>
          </p:cNvSpPr>
          <p:nvPr/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22875F1-95BE-45F9-A46B-772A86DE49BB}" type="slidenum">
              <a:rPr lang="en-CA" altLang="en-US" sz="1200">
                <a:latin typeface="Tahoma" pitchFamily="34" charset="0"/>
              </a:rPr>
              <a:pPr algn="r"/>
              <a:t>26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1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597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BD194-991A-4825-841B-86E465C92CD2}" type="slidenum">
              <a:rPr lang="en-CA" altLang="en-US"/>
              <a:pPr/>
              <a:t>27</a:t>
            </a:fld>
            <a:endParaRPr lang="en-CA" altLang="en-US"/>
          </a:p>
        </p:txBody>
      </p:sp>
      <p:sp>
        <p:nvSpPr>
          <p:cNvPr id="716802" name="Rectangle 7"/>
          <p:cNvSpPr txBox="1">
            <a:spLocks noGrp="1" noChangeArrowheads="1"/>
          </p:cNvSpPr>
          <p:nvPr/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1E8FBCB-F933-4074-B4C6-D3FA58AFC5CC}" type="slidenum">
              <a:rPr lang="en-CA" altLang="en-US" sz="1200">
                <a:latin typeface="Tahoma" pitchFamily="34" charset="0"/>
              </a:rPr>
              <a:pPr algn="r"/>
              <a:t>27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1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862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BCF8D-CFAC-4075-8891-8BF8B25D86C6}" type="slidenum">
              <a:rPr lang="en-CA" altLang="en-US"/>
              <a:pPr/>
              <a:t>28</a:t>
            </a:fld>
            <a:endParaRPr lang="en-CA" alt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1797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0AF09-C312-467F-960C-D5567DFF02B1}" type="slidenum">
              <a:rPr lang="en-CA" altLang="en-US"/>
              <a:pPr/>
              <a:t>29</a:t>
            </a:fld>
            <a:endParaRPr lang="en-CA" alt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/>
              <a:t>Use the US President example to emphasize the difficulty of holding relevant factors constant to calculate a real wage.</a:t>
            </a:r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0217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AECDF-992E-4E84-8492-64AE10236A3F}" type="slidenum">
              <a:rPr lang="en-CA" altLang="en-US"/>
              <a:pPr/>
              <a:t>30</a:t>
            </a:fld>
            <a:endParaRPr lang="en-CA" alt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6535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8211B-D18A-4379-8B84-6831A06A651F}" type="slidenum">
              <a:rPr lang="en-CA" altLang="en-US"/>
              <a:pPr/>
              <a:t>3</a:t>
            </a:fld>
            <a:endParaRPr lang="en-CA" alt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75562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5FC5C-80E4-4502-88DE-B593BEA5A519}" type="slidenum">
              <a:rPr lang="en-CA" altLang="en-US"/>
              <a:pPr/>
              <a:t>31</a:t>
            </a:fld>
            <a:endParaRPr lang="en-CA" altLang="en-US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4708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A0314-5CC1-4A3B-85ED-C528BFBE7045}" type="slidenum">
              <a:rPr lang="en-CA" altLang="en-US"/>
              <a:pPr/>
              <a:t>32</a:t>
            </a:fld>
            <a:endParaRPr lang="en-CA" altLang="en-US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585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0CE03-05F6-4905-8571-3F98A0A10645}" type="slidenum">
              <a:rPr lang="en-CA" altLang="en-US"/>
              <a:pPr/>
              <a:t>4</a:t>
            </a:fld>
            <a:endParaRPr lang="en-CA" alt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Ask your students to make an estimate of their own baskets and compare them with the BLS basket.</a:t>
            </a:r>
          </a:p>
        </p:txBody>
      </p:sp>
    </p:spTree>
    <p:extLst>
      <p:ext uri="{BB962C8B-B14F-4D97-AF65-F5344CB8AC3E}">
        <p14:creationId xmlns:p14="http://schemas.microsoft.com/office/powerpoint/2010/main" val="662527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F05B8-C2D1-4792-91BB-4BCA70891DCE}" type="slidenum">
              <a:rPr lang="en-CA" altLang="en-US"/>
              <a:pPr/>
              <a:t>5</a:t>
            </a:fld>
            <a:endParaRPr lang="en-CA" alt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/>
              <a:t>Surveying college textbook prices might capture the students’ attention. (See the IM for a detailed discussion).</a:t>
            </a:r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421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E8ED5-ED47-4BB6-95CA-EE09990E2BC2}" type="slidenum">
              <a:rPr lang="en-CA" altLang="en-US"/>
              <a:pPr/>
              <a:t>6</a:t>
            </a:fld>
            <a:endParaRPr lang="en-CA" alt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5939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8D551-5F26-41E7-A365-7D0D8309A371}" type="slidenum">
              <a:rPr lang="en-CA" altLang="en-US"/>
              <a:pPr/>
              <a:t>7</a:t>
            </a:fld>
            <a:endParaRPr lang="en-CA" alt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96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C930-8E45-4CC7-A81A-FFAF7C3EA812}" type="slidenum">
              <a:rPr lang="en-CA" altLang="en-US"/>
              <a:pPr/>
              <a:t>8</a:t>
            </a:fld>
            <a:endParaRPr lang="en-CA" alt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8856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02AA2-C2E8-43A1-AF75-D379597A9DA8}" type="slidenum">
              <a:rPr lang="en-CA" altLang="en-US"/>
              <a:pPr/>
              <a:t>10</a:t>
            </a:fld>
            <a:endParaRPr lang="en-CA" alt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67046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5615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5657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69967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66989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303275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2402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863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6304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63616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29360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42751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261501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46244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1787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29742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47446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619193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038600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038600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2760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39721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46005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34417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330969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07708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164833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6661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990600"/>
            <a:ext cx="2057400" cy="5203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6019800" cy="5203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25960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490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23001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343790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198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198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87297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00333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2152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80896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693188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112745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705572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00454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9906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9283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92102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52397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044397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198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198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05890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2995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9216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62851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619286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32846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280555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14573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9906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42685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68999"/>
      </p:ext>
    </p:extLst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25673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169888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6710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92286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5320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78463"/>
      </p:ext>
    </p:extLst>
  </p:cSld>
  <p:clrMapOvr>
    <a:masterClrMapping/>
  </p:clrMapOvr>
  <p:transition spd="med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590782"/>
      </p:ext>
    </p:extLst>
  </p:cSld>
  <p:clrMapOvr>
    <a:masterClrMapping/>
  </p:clrMapOvr>
  <p:transition spd="med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398575"/>
      </p:ext>
    </p:extLst>
  </p:cSld>
  <p:clrMapOvr>
    <a:masterClrMapping/>
  </p:clrMapOvr>
  <p:transition spd="med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976281"/>
      </p:ext>
    </p:extLst>
  </p:cSld>
  <p:clrMapOvr>
    <a:masterClrMapping/>
  </p:clrMapOvr>
  <p:transition spd="med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31241"/>
      </p:ext>
    </p:extLst>
  </p:cSld>
  <p:clrMapOvr>
    <a:masterClrMapping/>
  </p:clrMapOvr>
  <p:transition spd="med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5887"/>
      </p:ext>
    </p:extLst>
  </p:cSld>
  <p:clrMapOvr>
    <a:masterClrMapping/>
  </p:clrMapOvr>
  <p:transition spd="med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45276"/>
      </p:ext>
    </p:extLst>
  </p:cSld>
  <p:clrMapOvr>
    <a:masterClrMapping/>
  </p:clrMapOvr>
  <p:transition spd="med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66198"/>
      </p:ext>
    </p:extLst>
  </p:cSld>
  <p:clrMapOvr>
    <a:masterClrMapping/>
  </p:clrMapOvr>
  <p:transition spd="med"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564542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869198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56633"/>
      </p:ext>
    </p:extLst>
  </p:cSld>
  <p:clrMapOvr>
    <a:masterClrMapping/>
  </p:clrMapOvr>
  <p:transition spd="med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69541"/>
      </p:ext>
    </p:extLst>
  </p:cSld>
  <p:clrMapOvr>
    <a:masterClrMapping/>
  </p:clrMapOvr>
  <p:transition spd="med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60842"/>
      </p:ext>
    </p:extLst>
  </p:cSld>
  <p:clrMapOvr>
    <a:masterClrMapping/>
  </p:clrMapOvr>
  <p:transition spd="med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566241"/>
      </p:ext>
    </p:extLst>
  </p:cSld>
  <p:clrMapOvr>
    <a:masterClrMapping/>
  </p:clrMapOvr>
  <p:transition spd="med"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390387"/>
      </p:ext>
    </p:extLst>
  </p:cSld>
  <p:clrMapOvr>
    <a:masterClrMapping/>
  </p:clrMapOvr>
  <p:transition spd="med"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161667"/>
      </p:ext>
    </p:extLst>
  </p:cSld>
  <p:clrMapOvr>
    <a:masterClrMapping/>
  </p:clrMapOvr>
  <p:transition spd="med"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9751"/>
      </p:ext>
    </p:extLst>
  </p:cSld>
  <p:clrMapOvr>
    <a:masterClrMapping/>
  </p:clrMapOvr>
  <p:transition spd="med"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96554"/>
      </p:ext>
    </p:extLst>
  </p:cSld>
  <p:clrMapOvr>
    <a:masterClrMapping/>
  </p:clrMapOvr>
  <p:transition spd="med"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053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823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91827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570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615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814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592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50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736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215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278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12664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9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427444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25140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248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192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24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ChangeArrowheads="1"/>
          </p:cNvSpPr>
          <p:nvPr/>
        </p:nvSpPr>
        <p:spPr bwMode="auto">
          <a:xfrm>
            <a:off x="3276600" y="914400"/>
            <a:ext cx="411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468F"/>
              </a:buClr>
              <a:buFont typeface="Webdings" pitchFamily="18" charset="2"/>
              <a:buChar char="&lt;"/>
              <a:defRPr sz="2800" b="1">
                <a:solidFill>
                  <a:srgbClr val="00468F"/>
                </a:solidFill>
                <a:latin typeface="Arial" charset="0"/>
              </a:defRPr>
            </a:lvl1pPr>
            <a:lvl2pPr>
              <a:lnSpc>
                <a:spcPct val="105000"/>
              </a:lnSpc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468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/>
          </a:p>
        </p:txBody>
      </p:sp>
      <p:sp>
        <p:nvSpPr>
          <p:cNvPr id="684035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© 2011 Pearson Education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4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40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403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40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403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40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40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68F"/>
        </a:buClr>
        <a:buFont typeface="Webdings" pitchFamily="18" charset="2"/>
        <a:buChar char="&lt;"/>
        <a:defRPr sz="2800" b="1">
          <a:solidFill>
            <a:srgbClr val="00468F"/>
          </a:solidFill>
          <a:latin typeface="+mn-lt"/>
          <a:ea typeface="+mn-ea"/>
          <a:cs typeface="+mn-cs"/>
        </a:defRPr>
      </a:lvl1pPr>
      <a:lvl2pPr marL="457200" algn="l" rtl="0" fontAlgn="base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ChangeArrowheads="1"/>
          </p:cNvSpPr>
          <p:nvPr/>
        </p:nvSpPr>
        <p:spPr bwMode="auto">
          <a:xfrm>
            <a:off x="3276600" y="914400"/>
            <a:ext cx="411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468F"/>
              </a:buClr>
              <a:buFont typeface="Webdings" pitchFamily="18" charset="2"/>
              <a:buChar char="&lt;"/>
              <a:defRPr sz="2800" b="1">
                <a:solidFill>
                  <a:srgbClr val="00468F"/>
                </a:solidFill>
                <a:latin typeface="Arial" charset="0"/>
              </a:defRPr>
            </a:lvl1pPr>
            <a:lvl2pPr>
              <a:lnSpc>
                <a:spcPct val="105000"/>
              </a:lnSpc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468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8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50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505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50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505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50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50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68F"/>
        </a:buClr>
        <a:buFont typeface="Webdings" pitchFamily="18" charset="2"/>
        <a:buChar char="&lt;"/>
        <a:defRPr sz="2800" b="1">
          <a:solidFill>
            <a:srgbClr val="00468F"/>
          </a:solidFill>
          <a:latin typeface="+mn-lt"/>
          <a:ea typeface="+mn-ea"/>
          <a:cs typeface="+mn-cs"/>
        </a:defRPr>
      </a:lvl1pPr>
      <a:lvl2pPr marL="457200" algn="l" rtl="0" fontAlgn="base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8229600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  <a:r>
              <a:rPr lang="en-US" altLang="en-US" smtClean="0"/>
              <a:t> when second level runs longer than one line we want no hanging indent</a:t>
            </a:r>
          </a:p>
          <a:p>
            <a:pPr lvl="1"/>
            <a:r>
              <a:rPr lang="en-US" altLang="en-US" smtClean="0"/>
              <a:t>I’ve also set the gap between points at 0.5 lines.</a:t>
            </a:r>
            <a:endParaRPr lang="en-CA" altLang="en-US" smtClean="0"/>
          </a:p>
          <a:p>
            <a:pPr lvl="2"/>
            <a:r>
              <a:rPr lang="en-CA" altLang="en-US" smtClean="0"/>
              <a:t>Third level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229600" cy="533400"/>
          </a:xfrm>
          <a:prstGeom prst="rect">
            <a:avLst/>
          </a:prstGeom>
          <a:gradFill rotWithShape="0">
            <a:gsLst>
              <a:gs pos="0">
                <a:srgbClr val="00468F"/>
              </a:gs>
              <a:gs pos="100000">
                <a:srgbClr val="00468F">
                  <a:gamma/>
                  <a:tint val="6078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</a:t>
            </a:r>
            <a:endParaRPr lang="en-CA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8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40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409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40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409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40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409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68F"/>
        </a:buClr>
        <a:buFont typeface="Webdings" pitchFamily="18" charset="2"/>
        <a:buChar char="&lt;"/>
        <a:defRPr sz="2800" b="1">
          <a:solidFill>
            <a:srgbClr val="00468F"/>
          </a:solidFill>
          <a:latin typeface="+mn-lt"/>
          <a:ea typeface="+mn-ea"/>
          <a:cs typeface="+mn-cs"/>
        </a:defRPr>
      </a:lvl1pPr>
      <a:lvl2pPr marL="457200" algn="l" rtl="0" fontAlgn="base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411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  <a:r>
              <a:rPr lang="en-US" altLang="en-US" smtClean="0"/>
              <a:t> when second level runs longer than one line we want no hanging indent</a:t>
            </a:r>
          </a:p>
          <a:p>
            <a:pPr lvl="1"/>
            <a:r>
              <a:rPr lang="en-US" altLang="en-US" smtClean="0"/>
              <a:t>I’ve also set the gap between points at 0.5 lines.</a:t>
            </a:r>
            <a:endParaRPr lang="en-CA" altLang="en-US" smtClean="0"/>
          </a:p>
          <a:p>
            <a:pPr lvl="2"/>
            <a:r>
              <a:rPr lang="en-CA" altLang="en-US" smtClean="0"/>
              <a:t>Third level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229600" cy="533400"/>
          </a:xfrm>
          <a:prstGeom prst="rect">
            <a:avLst/>
          </a:prstGeom>
          <a:gradFill rotWithShape="0">
            <a:gsLst>
              <a:gs pos="0">
                <a:srgbClr val="00468F"/>
              </a:gs>
              <a:gs pos="100000">
                <a:srgbClr val="00468F">
                  <a:gamma/>
                  <a:tint val="6078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</a:t>
            </a:r>
            <a:endParaRPr lang="en-CA" altLang="en-US" smtClean="0"/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4610100" y="1892300"/>
            <a:ext cx="411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468F"/>
              </a:buClr>
              <a:buFont typeface="Webdings" pitchFamily="18" charset="2"/>
              <a:buChar char="&lt;"/>
              <a:defRPr sz="2800" b="1">
                <a:solidFill>
                  <a:srgbClr val="00468F"/>
                </a:solidFill>
                <a:latin typeface="Arial" charset="0"/>
              </a:defRPr>
            </a:lvl1pPr>
            <a:lvl2pPr>
              <a:lnSpc>
                <a:spcPct val="105000"/>
              </a:lnSpc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468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6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6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61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6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614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6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6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6148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614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614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6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68F"/>
        </a:buClr>
        <a:buFont typeface="Webdings" pitchFamily="18" charset="2"/>
        <a:buChar char="&lt;"/>
        <a:defRPr sz="2800" b="1">
          <a:solidFill>
            <a:srgbClr val="00468F"/>
          </a:solidFill>
          <a:latin typeface="+mn-lt"/>
          <a:ea typeface="+mn-ea"/>
          <a:cs typeface="+mn-cs"/>
        </a:defRPr>
      </a:lvl1pPr>
      <a:lvl2pPr marL="457200" algn="l" rtl="0" fontAlgn="base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411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  <a:r>
              <a:rPr lang="en-US" altLang="en-US" smtClean="0"/>
              <a:t> when second level runs longer than one line we want no hanging indent</a:t>
            </a:r>
          </a:p>
          <a:p>
            <a:pPr lvl="1"/>
            <a:r>
              <a:rPr lang="en-US" altLang="en-US" smtClean="0"/>
              <a:t>I’ve also set the gap between points at 0.5 lines.</a:t>
            </a:r>
            <a:endParaRPr lang="en-CA" altLang="en-US" smtClean="0"/>
          </a:p>
          <a:p>
            <a:pPr lvl="2"/>
            <a:r>
              <a:rPr lang="en-CA" altLang="en-US" smtClean="0"/>
              <a:t>Third level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229600" cy="533400"/>
          </a:xfrm>
          <a:prstGeom prst="rect">
            <a:avLst/>
          </a:prstGeom>
          <a:gradFill rotWithShape="0">
            <a:gsLst>
              <a:gs pos="0">
                <a:srgbClr val="00468F"/>
              </a:gs>
              <a:gs pos="100000">
                <a:srgbClr val="00468F">
                  <a:gamma/>
                  <a:tint val="6078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</a:t>
            </a:r>
            <a:endParaRPr lang="en-CA" altLang="en-US" smtClean="0"/>
          </a:p>
        </p:txBody>
      </p:sp>
      <p:pic>
        <p:nvPicPr>
          <p:cNvPr id="647172" name="Picture 4" descr="but2">
            <a:hlinkClick r:id="" action="ppaction://hlinkshowjump?jump=nextslide" tooltip="Expand figur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971550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0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7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717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7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717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7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71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68F"/>
        </a:buClr>
        <a:buFont typeface="Webdings" pitchFamily="18" charset="2"/>
        <a:buChar char="&lt;"/>
        <a:defRPr sz="2800" b="1">
          <a:solidFill>
            <a:srgbClr val="00468F"/>
          </a:solidFill>
          <a:latin typeface="+mn-lt"/>
          <a:ea typeface="+mn-ea"/>
          <a:cs typeface="+mn-cs"/>
        </a:defRPr>
      </a:lvl1pPr>
      <a:lvl2pPr marL="457200" algn="l" rtl="0" fontAlgn="base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4" name="Picture 2" descr="but1">
            <a:hlinkClick r:id="" action="ppaction://hlinkshowjump?jump=previousslide" tooltip="Back to previous 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935038"/>
            <a:ext cx="617538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© 2011 Pearson Education</a:t>
            </a:r>
          </a:p>
        </p:txBody>
      </p:sp>
    </p:spTree>
    <p:extLst>
      <p:ext uri="{BB962C8B-B14F-4D97-AF65-F5344CB8AC3E}">
        <p14:creationId xmlns:p14="http://schemas.microsoft.com/office/powerpoint/2010/main" val="126631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5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7" name="Text Box 3"/>
          <p:cNvSpPr txBox="1">
            <a:spLocks noChangeArrowheads="1"/>
          </p:cNvSpPr>
          <p:nvPr/>
        </p:nvSpPr>
        <p:spPr bwMode="auto">
          <a:xfrm>
            <a:off x="225425" y="1066800"/>
            <a:ext cx="67087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" pitchFamily="18" charset="0"/>
              </a:rPr>
              <a:t>The CPI and the Cost of Living</a:t>
            </a:r>
          </a:p>
        </p:txBody>
      </p:sp>
      <p:sp>
        <p:nvSpPr>
          <p:cNvPr id="681988" name="Text Box 5"/>
          <p:cNvSpPr txBox="1">
            <a:spLocks noChangeArrowheads="1"/>
          </p:cNvSpPr>
          <p:nvPr/>
        </p:nvSpPr>
        <p:spPr bwMode="auto">
          <a:xfrm>
            <a:off x="6172200" y="701675"/>
            <a:ext cx="11572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200" b="1" dirty="0">
                <a:solidFill>
                  <a:schemeClr val="bg1"/>
                </a:solidFill>
                <a:latin typeface="Arial" charset="0"/>
              </a:rPr>
              <a:t>22</a:t>
            </a:r>
          </a:p>
        </p:txBody>
      </p:sp>
      <p:sp>
        <p:nvSpPr>
          <p:cNvPr id="681989" name="TextBox 6"/>
          <p:cNvSpPr txBox="1">
            <a:spLocks noChangeArrowheads="1"/>
          </p:cNvSpPr>
          <p:nvPr/>
        </p:nvSpPr>
        <p:spPr bwMode="auto">
          <a:xfrm>
            <a:off x="381000" y="2558594"/>
            <a:ext cx="6099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CA" altLang="en-US" b="1" dirty="0" smtClean="0">
                <a:latin typeface="Arial" charset="0"/>
              </a:rPr>
              <a:t>Goals:</a:t>
            </a:r>
            <a:endParaRPr lang="en-CA" altLang="en-US" b="1" dirty="0">
              <a:latin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3248025"/>
            <a:ext cx="79248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00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4350" indent="-400050" defTabSz="4000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43050" indent="-457200" defTabSz="4000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14550" indent="-457200" defTabSz="4000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686050" indent="-457200" defTabSz="4000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143250" indent="-457200" defTabSz="4000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00450" indent="-457200" defTabSz="4000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057650" indent="-457200" defTabSz="4000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14850" indent="-457200" defTabSz="4000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20000"/>
              </a:spcBef>
              <a:spcAft>
                <a:spcPct val="40000"/>
              </a:spcAft>
            </a:pPr>
            <a:r>
              <a:rPr lang="en-US" alt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b="1" dirty="0">
                <a:latin typeface="Palatino Linotype" panose="02040502050505030304" pitchFamily="18" charset="0"/>
              </a:rPr>
              <a:t> 	</a:t>
            </a:r>
            <a:r>
              <a:rPr lang="en-US" altLang="en-US" dirty="0">
                <a:latin typeface="Palatino Linotype" panose="02040502050505030304" pitchFamily="18" charset="0"/>
              </a:rPr>
              <a:t>Explain what the Consumer Price Index (CPI) is and how it is calculated.</a:t>
            </a:r>
          </a:p>
          <a:p>
            <a:pPr lvl="1">
              <a:spcBef>
                <a:spcPct val="20000"/>
              </a:spcBef>
              <a:spcAft>
                <a:spcPct val="40000"/>
              </a:spcAft>
            </a:pPr>
            <a:r>
              <a:rPr lang="en-US" alt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b="1" dirty="0">
                <a:latin typeface="Palatino Linotype" panose="02040502050505030304" pitchFamily="18" charset="0"/>
              </a:rPr>
              <a:t> 	</a:t>
            </a:r>
            <a:r>
              <a:rPr lang="en-US" altLang="en-US" dirty="0">
                <a:latin typeface="Palatino Linotype" panose="02040502050505030304" pitchFamily="18" charset="0"/>
              </a:rPr>
              <a:t>Explain the limitations of the CPI and describe other measures of the price level.</a:t>
            </a:r>
            <a:endParaRPr lang="en-CA" altLang="en-US" dirty="0">
              <a:latin typeface="Palatino Linotype" panose="02040502050505030304" pitchFamily="18" charset="0"/>
            </a:endParaRPr>
          </a:p>
          <a:p>
            <a:pPr lvl="1">
              <a:spcBef>
                <a:spcPct val="20000"/>
              </a:spcBef>
              <a:spcAft>
                <a:spcPct val="40000"/>
              </a:spcAft>
            </a:pPr>
            <a:r>
              <a:rPr lang="en-US" alt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  <a:r>
              <a:rPr lang="en-US" altLang="en-US" b="1" dirty="0">
                <a:latin typeface="Palatino Linotype" panose="02040502050505030304" pitchFamily="18" charset="0"/>
              </a:rPr>
              <a:t> 	</a:t>
            </a:r>
            <a:r>
              <a:rPr lang="en-US" altLang="en-US" dirty="0">
                <a:latin typeface="Palatino Linotype" panose="02040502050505030304" pitchFamily="18" charset="0"/>
              </a:rPr>
              <a:t>Adjust money values for inflation and calculate real wage rates and real interest rates.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22.1  THE CONSUMER PRICE INDEX</a:t>
            </a:r>
            <a:endParaRPr lang="en-CA" altLang="en-US"/>
          </a:p>
        </p:txBody>
      </p:sp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3375"/>
            <a:ext cx="8610600" cy="1003300"/>
          </a:xfrm>
        </p:spPr>
        <p:txBody>
          <a:bodyPr/>
          <a:lstStyle/>
          <a:p>
            <a:pPr marL="400050" indent="-400050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1.</a:t>
            </a:r>
            <a:r>
              <a:rPr lang="en-US" altLang="en-US" sz="2400" b="0">
                <a:solidFill>
                  <a:schemeClr val="tx1"/>
                </a:solidFill>
              </a:rPr>
              <a:t> The price level has rising rapidly in the 1980s and the inflation rate was high.</a:t>
            </a:r>
            <a:endParaRPr lang="en-CA" altLang="en-US" sz="2400"/>
          </a:p>
        </p:txBody>
      </p:sp>
      <p:pic>
        <p:nvPicPr>
          <p:cNvPr id="456747" name="Picture 11" descr="fig2202a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g2202a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g2202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6752" name="Picture 16" descr="fig2202ba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fig2202bb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fig2202bc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22.1  THE CONSUMER PRICE INDEX</a:t>
            </a:r>
            <a:endParaRPr lang="en-CA" altLang="en-US"/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914400"/>
          </a:xfrm>
        </p:spPr>
        <p:txBody>
          <a:bodyPr/>
          <a:lstStyle/>
          <a:p>
            <a:pPr marL="400050" indent="-400050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2.</a:t>
            </a:r>
            <a:r>
              <a:rPr lang="en-US" altLang="en-US" sz="2400" b="0">
                <a:solidFill>
                  <a:schemeClr val="tx1"/>
                </a:solidFill>
              </a:rPr>
              <a:t> The price level was rising slowly during the 1990s and 2000s and the inflation rate was low.</a:t>
            </a:r>
            <a:endParaRPr lang="en-CA" altLang="en-US" sz="2400" b="0">
              <a:solidFill>
                <a:schemeClr val="tx1"/>
              </a:solidFill>
              <a:latin typeface="Charcoal" charset="0"/>
            </a:endParaRPr>
          </a:p>
        </p:txBody>
      </p:sp>
      <p:pic>
        <p:nvPicPr>
          <p:cNvPr id="457769" name="Picture 11" descr="fig2202a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g2202a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g2202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2202a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774" name="Picture 16" descr="fig2202ba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fig2202bb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fig2202bc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fig2202bd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22.1  THE CONSUMER PRICE INDEX</a:t>
            </a:r>
            <a:endParaRPr lang="en-CA" altLang="en-US"/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914400"/>
          </a:xfrm>
        </p:spPr>
        <p:txBody>
          <a:bodyPr/>
          <a:lstStyle/>
          <a:p>
            <a:pPr marL="400050" indent="-400050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3.</a:t>
            </a:r>
            <a:r>
              <a:rPr lang="en-US" altLang="en-US" sz="2400" b="0">
                <a:solidFill>
                  <a:schemeClr val="tx1"/>
                </a:solidFill>
              </a:rPr>
              <a:t> In 2009, the price level fell and the inflation rate was negative.</a:t>
            </a:r>
            <a:endParaRPr lang="en-CA" altLang="en-US" sz="2400" b="0">
              <a:solidFill>
                <a:schemeClr val="tx1"/>
              </a:solidFill>
              <a:latin typeface="Charcoal" charset="0"/>
            </a:endParaRPr>
          </a:p>
        </p:txBody>
      </p:sp>
      <p:pic>
        <p:nvPicPr>
          <p:cNvPr id="694276" name="Picture 11" descr="fig2202a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g2202a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g2202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2202a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g2202a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1" name="Picture 16" descr="fig2202ba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fig2202bb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fig2202bc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fig2202bd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fig2202be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606675"/>
            <a:ext cx="4486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6725" y="215900"/>
            <a:ext cx="5029200" cy="901700"/>
          </a:xfrm>
        </p:spPr>
        <p:txBody>
          <a:bodyPr/>
          <a:lstStyle/>
          <a:p>
            <a:r>
              <a:rPr lang="en-US" altLang="en-US" dirty="0"/>
              <a:t>22.2  THE CPI AND OTHER PRICE LEVEL MEASURES</a:t>
            </a:r>
            <a:endParaRPr lang="en-CA" altLang="en-US" dirty="0"/>
          </a:p>
        </p:txBody>
      </p:sp>
      <p:pic>
        <p:nvPicPr>
          <p:cNvPr id="4382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579" y="1676400"/>
            <a:ext cx="357928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82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117600"/>
            <a:ext cx="5486400" cy="5588000"/>
          </a:xfrm>
        </p:spPr>
        <p:txBody>
          <a:bodyPr/>
          <a:lstStyle/>
          <a:p>
            <a:pPr lvl="1"/>
            <a:r>
              <a:rPr lang="en-US" alt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Cost of living index</a:t>
            </a:r>
            <a:r>
              <a:rPr lang="en-US" altLang="en-US" sz="2400" dirty="0">
                <a:latin typeface="Palatino Linotype" panose="02040502050505030304" pitchFamily="18" charset="0"/>
              </a:rPr>
              <a:t> is a measure of changes in the amount of money that people would need to spend to achieve a given standard of living.</a:t>
            </a:r>
          </a:p>
          <a:p>
            <a:pPr lvl="1"/>
            <a:r>
              <a:rPr lang="en-US" altLang="en-US" sz="2400" dirty="0">
                <a:latin typeface="Palatino Linotype" panose="02040502050505030304" pitchFamily="18" charset="0"/>
              </a:rPr>
              <a:t>The CPI does not measure the cost of living because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altLang="en-US" sz="2400" dirty="0">
                <a:latin typeface="Palatino Linotype" panose="02040502050505030304" pitchFamily="18" charset="0"/>
              </a:rPr>
              <a:t>It does not measure all the components of the cost of living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altLang="en-US" sz="2400" dirty="0">
                <a:latin typeface="Palatino Linotype" panose="02040502050505030304" pitchFamily="18" charset="0"/>
              </a:rPr>
              <a:t>Some components are not measured exactly</a:t>
            </a:r>
          </a:p>
          <a:p>
            <a:pPr lvl="1"/>
            <a:r>
              <a:rPr lang="en-CA" altLang="en-US" sz="2000" dirty="0">
                <a:latin typeface="Palatino Linotype" panose="02040502050505030304" pitchFamily="18" charset="0"/>
              </a:rPr>
              <a:t>So the CPI is possibly a biased measure</a:t>
            </a:r>
            <a:r>
              <a:rPr lang="en-CA" altLang="en-US" sz="2000" dirty="0" smtClean="0">
                <a:latin typeface="Palatino Linotype" panose="02040502050505030304" pitchFamily="18" charset="0"/>
              </a:rPr>
              <a:t>. Estimated at an additional 1.1 percent per year above real inflation.</a:t>
            </a:r>
            <a:endParaRPr lang="en-CA" altLang="en-US" sz="2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8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7" grpId="0" uiExpand="1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53" name="Rectangle 9"/>
          <p:cNvSpPr>
            <a:spLocks noGrp="1" noChangeArrowheads="1"/>
          </p:cNvSpPr>
          <p:nvPr>
            <p:ph type="title"/>
          </p:nvPr>
        </p:nvSpPr>
        <p:spPr>
          <a:xfrm>
            <a:off x="838200" y="3025775"/>
            <a:ext cx="7086600" cy="414338"/>
          </a:xfrm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22.2  THE CPI </a:t>
            </a:r>
            <a:r>
              <a:rPr lang="en-US" altLang="en-US" dirty="0" smtClean="0"/>
              <a:t>AND SOURCES OF BIAS</a:t>
            </a:r>
            <a:endParaRPr lang="en-CA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362200" y="76200"/>
            <a:ext cx="4611688" cy="2892425"/>
          </a:xfrm>
        </p:spPr>
      </p:sp>
      <p:sp>
        <p:nvSpPr>
          <p:cNvPr id="4669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3505200"/>
            <a:ext cx="8839200" cy="32004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en-US" sz="2000" b="1" dirty="0">
                <a:solidFill>
                  <a:srgbClr val="00468F"/>
                </a:solidFill>
                <a:latin typeface="Palatino Linotype" panose="02040502050505030304" pitchFamily="18" charset="0"/>
              </a:rPr>
              <a:t>New Goods Bias</a:t>
            </a:r>
          </a:p>
          <a:p>
            <a:pPr lvl="2"/>
            <a:r>
              <a:rPr lang="en-US" altLang="en-US" sz="2000" dirty="0">
                <a:latin typeface="Palatino Linotype" panose="02040502050505030304" pitchFamily="18" charset="0"/>
              </a:rPr>
              <a:t>New goods do a better job than the old goods that they replace, but cost more.</a:t>
            </a:r>
          </a:p>
          <a:p>
            <a:pPr lvl="2"/>
            <a:r>
              <a:rPr lang="en-US" altLang="en-US" sz="2000" dirty="0">
                <a:latin typeface="Palatino Linotype" panose="02040502050505030304" pitchFamily="18" charset="0"/>
              </a:rPr>
              <a:t>The arrival of new goods puts an upward bias into the CPI and its measure of the inflation rate.</a:t>
            </a:r>
          </a:p>
          <a:p>
            <a:pPr lvl="1"/>
            <a:r>
              <a:rPr lang="en-US" altLang="en-US" sz="2000" b="1" dirty="0">
                <a:solidFill>
                  <a:srgbClr val="00468F"/>
                </a:solidFill>
                <a:latin typeface="Palatino Linotype" panose="02040502050505030304" pitchFamily="18" charset="0"/>
              </a:rPr>
              <a:t>Quality Change Bias</a:t>
            </a:r>
          </a:p>
          <a:p>
            <a:pPr lvl="2"/>
            <a:r>
              <a:rPr lang="en-US" altLang="en-US" sz="2000" dirty="0">
                <a:latin typeface="Palatino Linotype" panose="02040502050505030304" pitchFamily="18" charset="0"/>
              </a:rPr>
              <a:t>Better cars and televisions cost more than the versions they replace.</a:t>
            </a:r>
          </a:p>
          <a:p>
            <a:pPr lvl="2"/>
            <a:r>
              <a:rPr lang="en-US" altLang="en-US" sz="2000" dirty="0">
                <a:latin typeface="Palatino Linotype" panose="02040502050505030304" pitchFamily="18" charset="0"/>
              </a:rPr>
              <a:t>A price rise that is a payment for improved quality is not inflation but might get measured as inflation.</a:t>
            </a:r>
            <a:endParaRPr lang="en-CA" altLang="en-US" sz="2000" dirty="0">
              <a:latin typeface="Palatino Linotype" panose="02040502050505030304" pitchFamily="18" charset="0"/>
            </a:endParaRPr>
          </a:p>
        </p:txBody>
      </p:sp>
      <p:pic>
        <p:nvPicPr>
          <p:cNvPr id="4669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105400" cy="300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6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6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6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6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9" grpId="0" uiExpand="1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7" name="Rectangle 7"/>
          <p:cNvSpPr>
            <a:spLocks noGrp="1" noChangeArrowheads="1"/>
          </p:cNvSpPr>
          <p:nvPr>
            <p:ph type="title"/>
          </p:nvPr>
        </p:nvSpPr>
        <p:spPr>
          <a:xfrm>
            <a:off x="542925" y="2557462"/>
            <a:ext cx="7391400" cy="490538"/>
          </a:xfrm>
          <a:ln/>
        </p:spPr>
        <p:txBody>
          <a:bodyPr/>
          <a:lstStyle/>
          <a:p>
            <a:r>
              <a:rPr lang="en-US" altLang="en-US" dirty="0"/>
              <a:t>22.2  THE CPI AND </a:t>
            </a:r>
            <a:r>
              <a:rPr lang="en-US" altLang="en-US" dirty="0" smtClean="0"/>
              <a:t>SOURCES OF BIAS</a:t>
            </a:r>
            <a:endParaRPr lang="en-CA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057400" y="228600"/>
            <a:ext cx="5486400" cy="2130425"/>
          </a:xfrm>
        </p:spPr>
      </p:sp>
      <p:sp>
        <p:nvSpPr>
          <p:cNvPr id="4403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124200"/>
            <a:ext cx="8610600" cy="3733800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z="2000" b="1" dirty="0">
                <a:solidFill>
                  <a:srgbClr val="00468F"/>
                </a:solidFill>
                <a:latin typeface="Palatino Linotype" panose="02040502050505030304" pitchFamily="18" charset="0"/>
              </a:rPr>
              <a:t>Commodity Substitution Bias</a:t>
            </a:r>
          </a:p>
          <a:p>
            <a:pPr lvl="2"/>
            <a:r>
              <a:rPr lang="en-US" altLang="en-US" sz="2000" dirty="0">
                <a:latin typeface="Palatino Linotype" panose="02040502050505030304" pitchFamily="18" charset="0"/>
              </a:rPr>
              <a:t>If the price of beef rises faster than the price of chicken, people buy more chicken and less beef.</a:t>
            </a:r>
          </a:p>
          <a:p>
            <a:pPr lvl="2"/>
            <a:r>
              <a:rPr lang="en-US" altLang="en-US" sz="2000" dirty="0">
                <a:latin typeface="Palatino Linotype" panose="02040502050505030304" pitchFamily="18" charset="0"/>
              </a:rPr>
              <a:t>The CPI basket doesn’t change to allow for the effects of substitution between goods.</a:t>
            </a:r>
          </a:p>
          <a:p>
            <a:pPr lvl="1"/>
            <a:r>
              <a:rPr lang="en-US" altLang="en-US" sz="2000" b="1" dirty="0">
                <a:solidFill>
                  <a:srgbClr val="00468F"/>
                </a:solidFill>
                <a:latin typeface="Palatino Linotype" panose="02040502050505030304" pitchFamily="18" charset="0"/>
              </a:rPr>
              <a:t>Outlet Substitution Bias</a:t>
            </a:r>
          </a:p>
          <a:p>
            <a:pPr lvl="2"/>
            <a:r>
              <a:rPr lang="en-US" altLang="en-US" sz="2000" dirty="0">
                <a:latin typeface="Palatino Linotype" panose="02040502050505030304" pitchFamily="18" charset="0"/>
              </a:rPr>
              <a:t>If prices rise more rapidly, people use discount stores more frequently.</a:t>
            </a:r>
          </a:p>
          <a:p>
            <a:pPr lvl="2"/>
            <a:r>
              <a:rPr lang="en-US" altLang="en-US" sz="2000" dirty="0">
                <a:latin typeface="Palatino Linotype" panose="02040502050505030304" pitchFamily="18" charset="0"/>
              </a:rPr>
              <a:t>The CPI basket doesn’t change to allow for the effects of outlet substitution.</a:t>
            </a:r>
            <a:endParaRPr lang="en-CA" altLang="en-US" sz="2000" dirty="0">
              <a:latin typeface="Palatino Linotype" panose="02040502050505030304" pitchFamily="18" charset="0"/>
            </a:endParaRPr>
          </a:p>
        </p:txBody>
      </p:sp>
      <p:pic>
        <p:nvPicPr>
          <p:cNvPr id="723968" name="Picture 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"/>
            <a:ext cx="4343400" cy="23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 uiExpand="1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1257300" y="3276600"/>
            <a:ext cx="7048500" cy="533400"/>
          </a:xfrm>
          <a:ln/>
        </p:spPr>
        <p:txBody>
          <a:bodyPr/>
          <a:lstStyle/>
          <a:p>
            <a:r>
              <a:rPr lang="en-US" altLang="en-US" dirty="0"/>
              <a:t>22.2  THE CPI AND OTHER PRICE LEVEL MEASURES</a:t>
            </a:r>
            <a:endParaRPr lang="en-CA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76200"/>
            <a:ext cx="4495800" cy="3200400"/>
          </a:xfrm>
        </p:spPr>
      </p:sp>
      <p:sp>
        <p:nvSpPr>
          <p:cNvPr id="65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3886200"/>
            <a:ext cx="8839200" cy="2819400"/>
          </a:xfrm>
        </p:spPr>
        <p:txBody>
          <a:bodyPr/>
          <a:lstStyle/>
          <a:p>
            <a:pPr lvl="1"/>
            <a:r>
              <a:rPr lang="en-US" altLang="en-US" sz="2000" dirty="0" smtClean="0">
                <a:latin typeface="Palatino Linotype" panose="02040502050505030304" pitchFamily="18" charset="0"/>
              </a:rPr>
              <a:t>The </a:t>
            </a:r>
            <a:r>
              <a:rPr lang="en-US" alt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GDP price index </a:t>
            </a:r>
            <a:r>
              <a:rPr lang="en-US" altLang="en-US" sz="2000" dirty="0">
                <a:latin typeface="Palatino Linotype" panose="02040502050505030304" pitchFamily="18" charset="0"/>
              </a:rPr>
              <a:t>is an average of current prices of all the goods and services included in GDP expressed as a percentage of base-year prices.</a:t>
            </a:r>
          </a:p>
          <a:p>
            <a:pPr lvl="1"/>
            <a:r>
              <a:rPr lang="en-US" altLang="en-US" sz="2000" dirty="0">
                <a:latin typeface="Palatino Linotype" panose="02040502050505030304" pitchFamily="18" charset="0"/>
              </a:rPr>
              <a:t>GDP price index = (Nominal GDP </a:t>
            </a:r>
            <a:r>
              <a:rPr lang="en-US" altLang="en-US" sz="2000" dirty="0">
                <a:latin typeface="Palatino Linotype" panose="02040502050505030304" pitchFamily="18" charset="0"/>
                <a:sym typeface="Symbol" pitchFamily="18" charset="2"/>
              </a:rPr>
              <a:t> Real GDP)  100.</a:t>
            </a:r>
          </a:p>
          <a:p>
            <a:pPr lvl="1"/>
            <a:r>
              <a:rPr lang="en-US" altLang="en-US" sz="2000" dirty="0">
                <a:latin typeface="Palatino Linotype" panose="02040502050505030304" pitchFamily="18" charset="0"/>
              </a:rPr>
              <a:t>The GDP price index is a measure of the </a:t>
            </a:r>
            <a:r>
              <a:rPr lang="en-US" altLang="en-US" sz="2000" i="1" dirty="0">
                <a:latin typeface="Palatino Linotype" panose="02040502050505030304" pitchFamily="18" charset="0"/>
              </a:rPr>
              <a:t>price level.</a:t>
            </a:r>
          </a:p>
          <a:p>
            <a:pPr lvl="1"/>
            <a:r>
              <a:rPr lang="en-US" altLang="en-US" sz="2000" dirty="0">
                <a:latin typeface="Palatino Linotype" panose="02040502050505030304" pitchFamily="18" charset="0"/>
              </a:rPr>
              <a:t>The percentage change in the GDP price index is a measure of the </a:t>
            </a:r>
            <a:r>
              <a:rPr lang="en-US" altLang="en-US" sz="2000" i="1" dirty="0">
                <a:latin typeface="Palatino Linotype" panose="02040502050505030304" pitchFamily="18" charset="0"/>
              </a:rPr>
              <a:t>inflation rate</a:t>
            </a:r>
            <a:r>
              <a:rPr lang="en-US" altLang="en-US" sz="2000" dirty="0">
                <a:latin typeface="Palatino Linotype" panose="02040502050505030304" pitchFamily="18" charset="0"/>
              </a:rPr>
              <a:t>.</a:t>
            </a:r>
            <a:endParaRPr lang="en-CA" altLang="en-US" sz="2000" dirty="0">
              <a:latin typeface="Palatino Linotype" panose="02040502050505030304" pitchFamily="18" charset="0"/>
              <a:sym typeface="Symbol" pitchFamily="18" charset="2"/>
            </a:endParaRPr>
          </a:p>
        </p:txBody>
      </p:sp>
      <p:pic>
        <p:nvPicPr>
          <p:cNvPr id="65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472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7" grpId="0" uiExpand="1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962025" y="2552701"/>
            <a:ext cx="7086600" cy="490538"/>
          </a:xfrm>
          <a:ln/>
        </p:spPr>
        <p:txBody>
          <a:bodyPr/>
          <a:lstStyle/>
          <a:p>
            <a:r>
              <a:rPr lang="en-US" altLang="en-US" dirty="0"/>
              <a:t>22.2  THE CPI AND OTHER PRICE LEVEL MEASURES</a:t>
            </a:r>
            <a:endParaRPr lang="en-CA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743200" y="76201"/>
            <a:ext cx="4459288" cy="2438400"/>
          </a:xfrm>
        </p:spPr>
      </p:sp>
      <p:sp>
        <p:nvSpPr>
          <p:cNvPr id="65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124200"/>
            <a:ext cx="8686800" cy="3657600"/>
          </a:xfrm>
        </p:spPr>
        <p:txBody>
          <a:bodyPr>
            <a:normAutofit/>
          </a:bodyPr>
          <a:lstStyle/>
          <a:p>
            <a:pPr marL="0" indent="0" defTabSz="571500">
              <a:spcAft>
                <a:spcPct val="30000"/>
              </a:spcAft>
              <a:buFont typeface="Webdings" pitchFamily="18" charset="2"/>
              <a:buNone/>
            </a:pPr>
            <a:r>
              <a:rPr lang="en-US" altLang="en-US" sz="20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Two differences between the GDP price index and the CPI result in different estimates of the price level and inflation rate. </a:t>
            </a:r>
          </a:p>
          <a:p>
            <a:pPr marL="514350" lvl="1" indent="-400050" defTabSz="571500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</a:pPr>
            <a:r>
              <a:rPr lang="en-US" altLang="en-US" sz="2000" dirty="0">
                <a:latin typeface="Palatino Linotype" panose="02040502050505030304" pitchFamily="18" charset="0"/>
              </a:rPr>
              <a:t>1.	The GDP price index uses the prices of all the goods </a:t>
            </a:r>
            <a:r>
              <a:rPr lang="en-US" altLang="en-US" sz="2000" dirty="0" smtClean="0">
                <a:latin typeface="Palatino Linotype" panose="02040502050505030304" pitchFamily="18" charset="0"/>
              </a:rPr>
              <a:t>and </a:t>
            </a:r>
            <a:r>
              <a:rPr lang="en-US" altLang="en-US" sz="2000" dirty="0">
                <a:latin typeface="Palatino Linotype" panose="02040502050505030304" pitchFamily="18" charset="0"/>
              </a:rPr>
              <a:t>services in GDP.</a:t>
            </a:r>
          </a:p>
          <a:p>
            <a:pPr marL="514350" lvl="1" indent="-400050" defTabSz="571500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</a:pPr>
            <a:r>
              <a:rPr lang="en-US" altLang="en-US" sz="2000" dirty="0">
                <a:latin typeface="Palatino Linotype" panose="02040502050505030304" pitchFamily="18" charset="0"/>
              </a:rPr>
              <a:t> 	The CPI uses prices of consumption goods and services.</a:t>
            </a:r>
          </a:p>
          <a:p>
            <a:pPr marL="514350" lvl="1" indent="-400050" defTabSz="57150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FontTx/>
              <a:buAutoNum type="arabicPeriod" startAt="2"/>
            </a:pPr>
            <a:r>
              <a:rPr lang="en-US" altLang="en-US" sz="2000" dirty="0">
                <a:latin typeface="Palatino Linotype" panose="02040502050505030304" pitchFamily="18" charset="0"/>
              </a:rPr>
              <a:t>The GDP price index weights each item using </a:t>
            </a:r>
            <a:r>
              <a:rPr lang="en-US" altLang="en-US" sz="2000" dirty="0" smtClean="0">
                <a:latin typeface="Palatino Linotype" panose="02040502050505030304" pitchFamily="18" charset="0"/>
              </a:rPr>
              <a:t>information </a:t>
            </a:r>
            <a:r>
              <a:rPr lang="en-US" altLang="en-US" sz="2000" dirty="0">
                <a:latin typeface="Palatino Linotype" panose="02040502050505030304" pitchFamily="18" charset="0"/>
              </a:rPr>
              <a:t>about </a:t>
            </a:r>
            <a:r>
              <a:rPr lang="en-US" altLang="en-US" sz="2000" i="1" dirty="0">
                <a:latin typeface="Palatino Linotype" panose="02040502050505030304" pitchFamily="18" charset="0"/>
              </a:rPr>
              <a:t>current</a:t>
            </a:r>
            <a:r>
              <a:rPr lang="en-US" altLang="en-US" sz="2000" dirty="0">
                <a:latin typeface="Palatino Linotype" panose="02040502050505030304" pitchFamily="18" charset="0"/>
              </a:rPr>
              <a:t> as well as </a:t>
            </a:r>
            <a:r>
              <a:rPr lang="en-US" altLang="en-US" sz="2000" i="1" dirty="0">
                <a:latin typeface="Palatino Linotype" panose="02040502050505030304" pitchFamily="18" charset="0"/>
              </a:rPr>
              <a:t>past</a:t>
            </a:r>
            <a:r>
              <a:rPr lang="en-US" altLang="en-US" sz="2000" dirty="0">
                <a:latin typeface="Palatino Linotype" panose="02040502050505030304" pitchFamily="18" charset="0"/>
              </a:rPr>
              <a:t> quantities.</a:t>
            </a:r>
          </a:p>
          <a:p>
            <a:pPr marL="514350" lvl="1" indent="-400050" defTabSz="57150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altLang="en-US" sz="2000" dirty="0">
                <a:latin typeface="Palatino Linotype" panose="02040502050505030304" pitchFamily="18" charset="0"/>
              </a:rPr>
              <a:t>	In contrast, the CPI weights each item using information from a </a:t>
            </a:r>
            <a:r>
              <a:rPr lang="en-US" altLang="en-US" sz="2000" i="1" dirty="0">
                <a:latin typeface="Palatino Linotype" panose="02040502050505030304" pitchFamily="18" charset="0"/>
              </a:rPr>
              <a:t>past </a:t>
            </a:r>
            <a:r>
              <a:rPr lang="en-US" altLang="en-US" sz="2000" dirty="0">
                <a:latin typeface="Palatino Linotype" panose="02040502050505030304" pitchFamily="18" charset="0"/>
              </a:rPr>
              <a:t>Consumer Expenditure Survey.</a:t>
            </a:r>
            <a:endParaRPr lang="en-CA" altLang="en-US" sz="2000" dirty="0">
              <a:latin typeface="Palatino Linotype" panose="02040502050505030304" pitchFamily="18" charset="0"/>
            </a:endParaRPr>
          </a:p>
        </p:txBody>
      </p:sp>
      <p:pic>
        <p:nvPicPr>
          <p:cNvPr id="65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42" y="76201"/>
            <a:ext cx="3403858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273050"/>
            <a:ext cx="3505200" cy="4908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1430" y="1066800"/>
            <a:ext cx="4800600" cy="4691063"/>
          </a:xfrm>
        </p:spPr>
        <p:txBody>
          <a:bodyPr/>
          <a:lstStyle/>
          <a:p>
            <a:pPr lvl="1"/>
            <a:r>
              <a:rPr lang="en-US" altLang="en-US" sz="2400" dirty="0">
                <a:latin typeface="Palatino Linotype" panose="02040502050505030304" pitchFamily="18" charset="0"/>
              </a:rPr>
              <a:t>Because the GDP price index uses information on current year quantities, it includes new goods and quality improvements and even allows for substitution effects of both commodities and retail outlets.</a:t>
            </a:r>
          </a:p>
          <a:p>
            <a:pPr lvl="1"/>
            <a:r>
              <a:rPr lang="en-US" altLang="en-US" sz="2400" dirty="0">
                <a:latin typeface="Palatino Linotype" panose="02040502050505030304" pitchFamily="18" charset="0"/>
              </a:rPr>
              <a:t>So in principle, the GDP price index is not subject to the biases of the CPI.</a:t>
            </a:r>
            <a:endParaRPr lang="en-CA" alt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69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56" y="990600"/>
            <a:ext cx="399651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0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3276600"/>
            <a:ext cx="6669088" cy="414338"/>
          </a:xfrm>
          <a:ln/>
        </p:spPr>
        <p:txBody>
          <a:bodyPr>
            <a:normAutofit fontScale="90000"/>
          </a:bodyPr>
          <a:lstStyle/>
          <a:p>
            <a:r>
              <a:rPr lang="en-US" altLang="en-US"/>
              <a:t>22.2  THE CPI AND OTHER PRICE LEVEL MEASURES</a:t>
            </a:r>
            <a:endParaRPr lang="en-CA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438400" y="228600"/>
            <a:ext cx="4687888" cy="2819400"/>
          </a:xfrm>
        </p:spPr>
      </p:sp>
      <p:sp>
        <p:nvSpPr>
          <p:cNvPr id="66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690938"/>
            <a:ext cx="8534400" cy="3090862"/>
          </a:xfrm>
        </p:spPr>
        <p:txBody>
          <a:bodyPr/>
          <a:lstStyle/>
          <a:p>
            <a:pPr lvl="1"/>
            <a:r>
              <a:rPr lang="en-US" altLang="en-US" sz="2000" dirty="0" smtClean="0">
                <a:latin typeface="Palatino Linotype" panose="02040502050505030304" pitchFamily="18" charset="0"/>
              </a:rPr>
              <a:t>The </a:t>
            </a:r>
            <a:r>
              <a:rPr lang="en-US" alt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PCE price index </a:t>
            </a:r>
            <a:r>
              <a:rPr lang="en-US" altLang="en-US" sz="2000" dirty="0">
                <a:latin typeface="Palatino Linotype" panose="02040502050505030304" pitchFamily="18" charset="0"/>
              </a:rPr>
              <a:t>is an average of current prices of all the goods and services included in the consumption expenditure component of GDP expressed as a percentage of base-year prices.</a:t>
            </a:r>
          </a:p>
          <a:p>
            <a:pPr lvl="1"/>
            <a:r>
              <a:rPr lang="en-US" altLang="en-US" sz="2000" dirty="0">
                <a:latin typeface="Palatino Linotype" panose="02040502050505030304" pitchFamily="18" charset="0"/>
                <a:sym typeface="Symbol" pitchFamily="18" charset="2"/>
              </a:rPr>
              <a:t>The PCE price index, like the GDP price index, uses current information on quantities and prices </a:t>
            </a:r>
            <a:r>
              <a:rPr lang="en-US" altLang="en-US" sz="2000" dirty="0">
                <a:latin typeface="Palatino Linotype" panose="02040502050505030304" pitchFamily="18" charset="0"/>
              </a:rPr>
              <a:t>and to some degree overcomes the sources of bias in the CPI.</a:t>
            </a:r>
            <a:endParaRPr lang="en-US" altLang="en-US" sz="2000" dirty="0">
              <a:latin typeface="Palatino Linotype" panose="02040502050505030304" pitchFamily="18" charset="0"/>
              <a:sym typeface="Symbol" pitchFamily="18" charset="2"/>
            </a:endParaRPr>
          </a:p>
          <a:p>
            <a:pPr lvl="1"/>
            <a:r>
              <a:rPr lang="en-US" altLang="en-US" sz="2000" dirty="0">
                <a:latin typeface="Palatino Linotype" panose="02040502050505030304" pitchFamily="18" charset="0"/>
                <a:sym typeface="Symbol" pitchFamily="18" charset="2"/>
              </a:rPr>
              <a:t>Because it focuses on consumption expenditure, </a:t>
            </a:r>
            <a:r>
              <a:rPr lang="en-US" altLang="en-US" sz="2000" dirty="0" smtClean="0">
                <a:latin typeface="Palatino Linotype" panose="02040502050505030304" pitchFamily="18" charset="0"/>
                <a:sym typeface="Symbol" pitchFamily="18" charset="2"/>
              </a:rPr>
              <a:t>its </a:t>
            </a:r>
            <a:r>
              <a:rPr lang="en-US" altLang="en-US" sz="2000" dirty="0">
                <a:latin typeface="Palatino Linotype" panose="02040502050505030304" pitchFamily="18" charset="0"/>
                <a:sym typeface="Symbol" pitchFamily="18" charset="2"/>
              </a:rPr>
              <a:t>a possible measure of the cost of living.</a:t>
            </a:r>
            <a:endParaRPr lang="en-CA" altLang="en-US" sz="2000" dirty="0">
              <a:latin typeface="Palatino Linotype" panose="02040502050505030304" pitchFamily="18" charset="0"/>
              <a:sym typeface="Symbol" pitchFamily="18" charset="2"/>
            </a:endParaRPr>
          </a:p>
        </p:txBody>
      </p:sp>
      <p:pic>
        <p:nvPicPr>
          <p:cNvPr id="66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4" y="223044"/>
            <a:ext cx="6779895" cy="28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73050"/>
            <a:ext cx="3581400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218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05740" y="1219200"/>
            <a:ext cx="4495800" cy="4691063"/>
          </a:xfrm>
        </p:spPr>
        <p:txBody>
          <a:bodyPr/>
          <a:lstStyle/>
          <a:p>
            <a:pPr lvl="1"/>
            <a:r>
              <a:rPr lang="en-US" alt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Consumer Price Index (CPI) </a:t>
            </a:r>
            <a:r>
              <a:rPr lang="en-US" altLang="en-US" sz="2400" dirty="0">
                <a:latin typeface="Palatino Linotype" panose="02040502050505030304" pitchFamily="18" charset="0"/>
              </a:rPr>
              <a:t>is a measure of the average of the prices paid by urban consumers for a fixed market basket of consumer goods and 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>services.</a:t>
            </a:r>
          </a:p>
          <a:p>
            <a:pPr lvl="1"/>
            <a:r>
              <a:rPr lang="en-US" altLang="en-US" sz="2000" dirty="0" smtClean="0">
                <a:latin typeface="Palatino Linotype" panose="02040502050505030304" pitchFamily="18" charset="0"/>
              </a:rPr>
              <a:t>The </a:t>
            </a:r>
            <a:r>
              <a:rPr lang="en-US" altLang="en-US" sz="2000" dirty="0">
                <a:latin typeface="Palatino Linotype" panose="02040502050505030304" pitchFamily="18" charset="0"/>
              </a:rPr>
              <a:t>BLS calculates the CPI every month.</a:t>
            </a:r>
          </a:p>
          <a:p>
            <a:pPr lvl="1"/>
            <a:r>
              <a:rPr lang="en-US" altLang="en-US" sz="2000" dirty="0">
                <a:latin typeface="Palatino Linotype" panose="02040502050505030304" pitchFamily="18" charset="0"/>
              </a:rPr>
              <a:t>We can use these numbers to compare what a fixed basket of goods costs this month with what it cost in some previous month.</a:t>
            </a:r>
          </a:p>
        </p:txBody>
      </p:sp>
      <p:pic>
        <p:nvPicPr>
          <p:cNvPr id="421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6764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1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 uiExpand="1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276600"/>
            <a:ext cx="7278688" cy="471488"/>
          </a:xfrm>
          <a:ln/>
        </p:spPr>
        <p:txBody>
          <a:bodyPr/>
          <a:lstStyle/>
          <a:p>
            <a:r>
              <a:rPr lang="en-US" altLang="en-US" dirty="0"/>
              <a:t>22.2  THE CPI AND OTHER PRICE LEVEL MEASURES</a:t>
            </a:r>
            <a:endParaRPr lang="en-CA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971800" y="612775"/>
            <a:ext cx="4306888" cy="2587625"/>
          </a:xfrm>
        </p:spPr>
      </p:sp>
      <p:sp>
        <p:nvSpPr>
          <p:cNvPr id="6963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886200"/>
            <a:ext cx="8534400" cy="2895600"/>
          </a:xfrm>
        </p:spPr>
        <p:txBody>
          <a:bodyPr/>
          <a:lstStyle/>
          <a:p>
            <a:pPr lvl="1"/>
            <a:r>
              <a:rPr lang="en-US" altLang="en-US" sz="2000" b="1" dirty="0">
                <a:solidFill>
                  <a:srgbClr val="00468F"/>
                </a:solidFill>
                <a:latin typeface="Palatino Linotype" panose="02040502050505030304" pitchFamily="18" charset="0"/>
              </a:rPr>
              <a:t>PCE Price Index Excluding Food and Energy</a:t>
            </a:r>
          </a:p>
          <a:p>
            <a:pPr lvl="1"/>
            <a:r>
              <a:rPr lang="en-US" altLang="en-US" sz="2000" dirty="0">
                <a:latin typeface="Palatino Linotype" panose="02040502050505030304" pitchFamily="18" charset="0"/>
                <a:sym typeface="Symbol" pitchFamily="18" charset="2"/>
              </a:rPr>
              <a:t>Food and energy prices fluctuate much more than other prices, so their changes can obscure the underlying trends in prices. </a:t>
            </a:r>
          </a:p>
          <a:p>
            <a:pPr lvl="1"/>
            <a:r>
              <a:rPr lang="en-US" altLang="en-US" sz="2000" dirty="0">
                <a:latin typeface="Palatino Linotype" panose="02040502050505030304" pitchFamily="18" charset="0"/>
                <a:sym typeface="Symbol" pitchFamily="18" charset="2"/>
              </a:rPr>
              <a:t>By excluding these highly variable items, the underlying price level and inflation trends can be seen more clearly. </a:t>
            </a:r>
          </a:p>
          <a:p>
            <a:pPr lvl="1"/>
            <a:r>
              <a:rPr lang="en-US" altLang="en-US" sz="2000" dirty="0">
                <a:latin typeface="Palatino Linotype" panose="02040502050505030304" pitchFamily="18" charset="0"/>
                <a:sym typeface="Symbol" pitchFamily="18" charset="2"/>
              </a:rPr>
              <a:t>The percentage change in the PCE price index excluding food and energy is called the </a:t>
            </a:r>
            <a:r>
              <a:rPr lang="en-US" alt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core inflation rate</a:t>
            </a:r>
            <a:r>
              <a:rPr lang="en-US" altLang="en-US" sz="2000" dirty="0">
                <a:latin typeface="Palatino Linotype" panose="02040502050505030304" pitchFamily="18" charset="0"/>
              </a:rPr>
              <a:t>.</a:t>
            </a:r>
            <a:endParaRPr lang="en-CA" altLang="en-US" sz="2000" dirty="0">
              <a:latin typeface="Palatino Linotype" panose="02040502050505030304" pitchFamily="18" charset="0"/>
            </a:endParaRPr>
          </a:p>
        </p:txBody>
      </p:sp>
      <p:pic>
        <p:nvPicPr>
          <p:cNvPr id="69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36419"/>
            <a:ext cx="5436350" cy="308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4916488" cy="5334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22.2  THE CPI AND OTHER …</a:t>
            </a:r>
            <a:endParaRPr lang="en-CA" altLang="en-US"/>
          </a:p>
        </p:txBody>
      </p:sp>
      <p:sp>
        <p:nvSpPr>
          <p:cNvPr id="446477" name="Rectangle 1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4724400" cy="4813300"/>
          </a:xfrm>
          <a:noFill/>
          <a:ln/>
        </p:spPr>
        <p:txBody>
          <a:bodyPr/>
          <a:lstStyle/>
          <a:p>
            <a:pPr marL="0" indent="0">
              <a:spcAft>
                <a:spcPct val="30000"/>
              </a:spcAft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Figure 22.3  shows the three measures of the price level and their inflation rates.</a:t>
            </a:r>
          </a:p>
          <a:p>
            <a:pPr marL="0" indent="0">
              <a:spcAft>
                <a:spcPct val="30000"/>
              </a:spcAft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The three measures of the inflation rate fluctuate together, but the CPI inflation rate is higher than the other two measures.</a:t>
            </a:r>
          </a:p>
          <a:p>
            <a:pPr marL="0" indent="0">
              <a:spcAft>
                <a:spcPct val="30000"/>
              </a:spcAft>
              <a:buFont typeface="Webdings" pitchFamily="18" charset="2"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The core inflation rate fluctuates less than the other two measures.  </a:t>
            </a:r>
            <a:endParaRPr lang="en-CA" altLang="en-US" sz="2400" b="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46508" name="Picture 13" descr="fig2203a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327150"/>
            <a:ext cx="32369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2203a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327150"/>
            <a:ext cx="32369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g2203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327150"/>
            <a:ext cx="32369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fig2203a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327150"/>
            <a:ext cx="32369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512" name="Picture 17" descr="fig2203ba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4038600"/>
            <a:ext cx="32369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6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6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7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4916488" cy="5334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22.2  THE CPI AND OTHER …</a:t>
            </a:r>
            <a:endParaRPr lang="en-CA" altLang="en-US"/>
          </a:p>
        </p:txBody>
      </p:sp>
      <p:sp>
        <p:nvSpPr>
          <p:cNvPr id="470025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4572000" cy="4572000"/>
          </a:xfrm>
          <a:noFill/>
          <a:ln/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Part (b) shows the three measures of the price level.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2400" b="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The CPI increases more quickly than the two PCE measures.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US" altLang="en-US" sz="2400" b="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The path of the CPI shows the bias in the CPI as a measure of the price level.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en-CA" altLang="en-US" sz="2400" b="0" dirty="0">
              <a:solidFill>
                <a:schemeClr val="tx1"/>
              </a:solidFill>
            </a:endParaRPr>
          </a:p>
        </p:txBody>
      </p:sp>
      <p:pic>
        <p:nvPicPr>
          <p:cNvPr id="470061" name="Picture 13" descr="fig2203a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327150"/>
            <a:ext cx="32369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2203a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327150"/>
            <a:ext cx="32369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g2203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327150"/>
            <a:ext cx="32369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fig2203a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327150"/>
            <a:ext cx="32369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0065" name="Picture 17" descr="fig2203ba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4038600"/>
            <a:ext cx="32369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fig2203bb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4038600"/>
            <a:ext cx="32369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fig2203bc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4038600"/>
            <a:ext cx="32369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fig2203bd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4038600"/>
            <a:ext cx="32369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0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0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5" grpId="0" uiExpand="1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3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22.3  NOMINAL AND REAL VALUES</a:t>
            </a:r>
            <a:endParaRPr lang="en-CA" altLang="en-US"/>
          </a:p>
        </p:txBody>
      </p:sp>
      <p:sp>
        <p:nvSpPr>
          <p:cNvPr id="448532" name="Rectangle 20"/>
          <p:cNvSpPr>
            <a:spLocks noGrp="1" noChangeArrowheads="1"/>
          </p:cNvSpPr>
          <p:nvPr>
            <p:ph idx="1"/>
          </p:nvPr>
        </p:nvSpPr>
        <p:spPr>
          <a:xfrm>
            <a:off x="279400" y="1905000"/>
            <a:ext cx="7188200" cy="2179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Dollars and Cents at Different Dates</a:t>
            </a:r>
          </a:p>
          <a:p>
            <a:pPr lvl="1">
              <a:lnSpc>
                <a:spcPct val="95000"/>
              </a:lnSpc>
            </a:pPr>
            <a:r>
              <a:rPr lang="en-US" altLang="en-US"/>
              <a:t>To compare dollar amounts at different dates, we need to know the CPI at those dates.</a:t>
            </a:r>
          </a:p>
          <a:p>
            <a:pPr lvl="1">
              <a:lnSpc>
                <a:spcPct val="95000"/>
              </a:lnSpc>
            </a:pPr>
            <a:r>
              <a:rPr lang="en-US" altLang="en-US"/>
              <a:t>Convert the price of a 2¢ stamp in 1909 into its 2009 equivalent:</a:t>
            </a:r>
            <a:endParaRPr lang="en-CA" altLang="en-US"/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762000" y="4267200"/>
            <a:ext cx="457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altLang="en-US" dirty="0">
                <a:latin typeface="Arial" charset="0"/>
              </a:rPr>
              <a:t>Price of stamp in 2009 dollars =</a:t>
            </a:r>
            <a:endParaRPr lang="en-CA" altLang="en-US" dirty="0">
              <a:latin typeface="Arial" charset="0"/>
            </a:endParaRPr>
          </a:p>
        </p:txBody>
      </p:sp>
      <p:grpSp>
        <p:nvGrpSpPr>
          <p:cNvPr id="448533" name="Group 21"/>
          <p:cNvGrpSpPr>
            <a:grpSpLocks/>
          </p:cNvGrpSpPr>
          <p:nvPr/>
        </p:nvGrpSpPr>
        <p:grpSpPr bwMode="auto">
          <a:xfrm>
            <a:off x="2687638" y="5578475"/>
            <a:ext cx="3568700" cy="914400"/>
            <a:chOff x="2029" y="3514"/>
            <a:chExt cx="2248" cy="576"/>
          </a:xfrm>
        </p:grpSpPr>
        <p:sp>
          <p:nvSpPr>
            <p:cNvPr id="448522" name="Text Box 10"/>
            <p:cNvSpPr txBox="1">
              <a:spLocks noChangeArrowheads="1"/>
            </p:cNvSpPr>
            <p:nvPr/>
          </p:nvSpPr>
          <p:spPr bwMode="auto">
            <a:xfrm>
              <a:off x="2029" y="3533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harcoal" charset="0"/>
                </a:rPr>
                <a:t> </a:t>
              </a:r>
            </a:p>
          </p:txBody>
        </p:sp>
        <p:sp>
          <p:nvSpPr>
            <p:cNvPr id="448523" name="Text Box 11"/>
            <p:cNvSpPr txBox="1">
              <a:spLocks noChangeArrowheads="1"/>
            </p:cNvSpPr>
            <p:nvPr/>
          </p:nvSpPr>
          <p:spPr bwMode="auto">
            <a:xfrm>
              <a:off x="2064" y="3658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 = 2¢ x</a:t>
              </a:r>
            </a:p>
          </p:txBody>
        </p:sp>
        <p:sp>
          <p:nvSpPr>
            <p:cNvPr id="448524" name="Text Box 12"/>
            <p:cNvSpPr txBox="1">
              <a:spLocks noChangeArrowheads="1"/>
            </p:cNvSpPr>
            <p:nvPr/>
          </p:nvSpPr>
          <p:spPr bwMode="auto">
            <a:xfrm>
              <a:off x="2749" y="3514"/>
              <a:ext cx="5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214.5</a:t>
              </a:r>
            </a:p>
          </p:txBody>
        </p:sp>
        <p:sp>
          <p:nvSpPr>
            <p:cNvPr id="448525" name="Line 13"/>
            <p:cNvSpPr>
              <a:spLocks noChangeShapeType="1"/>
            </p:cNvSpPr>
            <p:nvPr/>
          </p:nvSpPr>
          <p:spPr bwMode="auto">
            <a:xfrm>
              <a:off x="2749" y="3802"/>
              <a:ext cx="61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8526" name="Text Box 14"/>
            <p:cNvSpPr txBox="1">
              <a:spLocks noChangeArrowheads="1"/>
            </p:cNvSpPr>
            <p:nvPr/>
          </p:nvSpPr>
          <p:spPr bwMode="auto">
            <a:xfrm>
              <a:off x="2925" y="3802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9.6</a:t>
              </a:r>
            </a:p>
          </p:txBody>
        </p:sp>
        <p:sp>
          <p:nvSpPr>
            <p:cNvPr id="448527" name="Text Box 15"/>
            <p:cNvSpPr txBox="1">
              <a:spLocks noChangeArrowheads="1"/>
            </p:cNvSpPr>
            <p:nvPr/>
          </p:nvSpPr>
          <p:spPr bwMode="auto">
            <a:xfrm>
              <a:off x="3408" y="3648"/>
              <a:ext cx="8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= 44.69¢</a:t>
              </a:r>
            </a:p>
          </p:txBody>
        </p:sp>
      </p:grpSp>
      <p:grpSp>
        <p:nvGrpSpPr>
          <p:cNvPr id="448530" name="Group 18"/>
          <p:cNvGrpSpPr>
            <a:grpSpLocks/>
          </p:cNvGrpSpPr>
          <p:nvPr/>
        </p:nvGrpSpPr>
        <p:grpSpPr bwMode="auto">
          <a:xfrm>
            <a:off x="762000" y="4648200"/>
            <a:ext cx="6553200" cy="1066800"/>
            <a:chOff x="336" y="2928"/>
            <a:chExt cx="4128" cy="672"/>
          </a:xfrm>
        </p:grpSpPr>
        <p:sp>
          <p:nvSpPr>
            <p:cNvPr id="448517" name="Rectangle 5"/>
            <p:cNvSpPr>
              <a:spLocks noChangeArrowheads="1"/>
            </p:cNvSpPr>
            <p:nvPr/>
          </p:nvSpPr>
          <p:spPr bwMode="auto">
            <a:xfrm>
              <a:off x="336" y="3072"/>
              <a:ext cx="272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charset="0"/>
                </a:rPr>
                <a:t>Price of stamp in 1909 dollars</a:t>
              </a:r>
              <a:endParaRPr lang="en-CA" altLang="en-US">
                <a:latin typeface="Arial" charset="0"/>
              </a:endParaRPr>
            </a:p>
          </p:txBody>
        </p:sp>
        <p:sp>
          <p:nvSpPr>
            <p:cNvPr id="448518" name="Rectangle 6"/>
            <p:cNvSpPr>
              <a:spLocks noChangeArrowheads="1"/>
            </p:cNvSpPr>
            <p:nvPr/>
          </p:nvSpPr>
          <p:spPr bwMode="auto">
            <a:xfrm>
              <a:off x="2976" y="3072"/>
              <a:ext cx="28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charset="0"/>
                </a:rPr>
                <a:t>x</a:t>
              </a:r>
              <a:endParaRPr lang="en-CA" altLang="en-US">
                <a:latin typeface="Arial" charset="0"/>
              </a:endParaRPr>
            </a:p>
          </p:txBody>
        </p:sp>
        <p:sp>
          <p:nvSpPr>
            <p:cNvPr id="448519" name="Rectangle 7"/>
            <p:cNvSpPr>
              <a:spLocks noChangeArrowheads="1"/>
            </p:cNvSpPr>
            <p:nvPr/>
          </p:nvSpPr>
          <p:spPr bwMode="auto">
            <a:xfrm>
              <a:off x="3264" y="2928"/>
              <a:ext cx="120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>
                  <a:latin typeface="Arial" charset="0"/>
                </a:rPr>
                <a:t>CPI in 2009</a:t>
              </a:r>
            </a:p>
            <a:p>
              <a:endParaRPr lang="en-CA" altLang="en-US">
                <a:latin typeface="Arial" charset="0"/>
              </a:endParaRPr>
            </a:p>
          </p:txBody>
        </p:sp>
        <p:sp>
          <p:nvSpPr>
            <p:cNvPr id="448521" name="Rectangle 9"/>
            <p:cNvSpPr>
              <a:spLocks noChangeArrowheads="1"/>
            </p:cNvSpPr>
            <p:nvPr/>
          </p:nvSpPr>
          <p:spPr bwMode="auto">
            <a:xfrm>
              <a:off x="3264" y="3264"/>
              <a:ext cx="120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>
                  <a:latin typeface="Arial" charset="0"/>
                </a:rPr>
                <a:t>CPI in 1909</a:t>
              </a:r>
            </a:p>
            <a:p>
              <a:endParaRPr lang="en-CA" altLang="en-US">
                <a:latin typeface="Arial" charset="0"/>
              </a:endParaRPr>
            </a:p>
          </p:txBody>
        </p:sp>
        <p:sp>
          <p:nvSpPr>
            <p:cNvPr id="448528" name="Line 16"/>
            <p:cNvSpPr>
              <a:spLocks noChangeShapeType="1"/>
            </p:cNvSpPr>
            <p:nvPr/>
          </p:nvSpPr>
          <p:spPr bwMode="auto">
            <a:xfrm>
              <a:off x="3280" y="3240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4853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05000"/>
            <a:ext cx="1316038" cy="15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853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55988"/>
            <a:ext cx="1471613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8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32" grpId="0" uiExpand="1" build="p" bldLvl="3" autoUpdateAnimBg="0"/>
      <p:bldP spid="44851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508125"/>
            <a:ext cx="83820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>
                <a:latin typeface="Palatino Linotype" panose="02040502050505030304" pitchFamily="18" charset="0"/>
              </a:rPr>
              <a:t>We measure the changing value of money by using a price index.</a:t>
            </a:r>
          </a:p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>
                <a:latin typeface="Palatino Linotype" panose="02040502050505030304" pitchFamily="18" charset="0"/>
              </a:rPr>
              <a:t>The most common price index is the CPI.</a:t>
            </a:r>
          </a:p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>
                <a:latin typeface="Palatino Linotype" panose="02040502050505030304" pitchFamily="18" charset="0"/>
              </a:rPr>
              <a:t>Because the CPI is biased, we supplement it with other indexes and other information. </a:t>
            </a:r>
          </a:p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>
                <a:latin typeface="Palatino Linotype" panose="02040502050505030304" pitchFamily="18" charset="0"/>
              </a:rPr>
              <a:t>By using a price index, we can calculate the amount that a movie </a:t>
            </a:r>
            <a:r>
              <a:rPr lang="en-US" altLang="en-US" i="1" dirty="0">
                <a:latin typeface="Palatino Linotype" panose="02040502050505030304" pitchFamily="18" charset="0"/>
              </a:rPr>
              <a:t>really </a:t>
            </a:r>
            <a:r>
              <a:rPr lang="en-US" altLang="en-US" dirty="0">
                <a:latin typeface="Palatino Linotype" panose="02040502050505030304" pitchFamily="18" charset="0"/>
              </a:rPr>
              <a:t>earns at the box office.</a:t>
            </a:r>
          </a:p>
        </p:txBody>
      </p:sp>
      <p:sp>
        <p:nvSpPr>
          <p:cNvPr id="709635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617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solidFill>
                  <a:srgbClr val="487A84"/>
                </a:solidFill>
                <a:latin typeface="Arial" charset="0"/>
              </a:rPr>
              <a:t>How Do We Measure the Changing Value of Money?</a:t>
            </a:r>
          </a:p>
        </p:txBody>
      </p:sp>
      <p:pic>
        <p:nvPicPr>
          <p:cNvPr id="70963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0"/>
            <a:ext cx="782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9637" name="Rectangle 8"/>
          <p:cNvSpPr>
            <a:spLocks noChangeArrowheads="1"/>
          </p:cNvSpPr>
          <p:nvPr/>
        </p:nvSpPr>
        <p:spPr bwMode="auto">
          <a:xfrm>
            <a:off x="1390650" y="0"/>
            <a:ext cx="451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CA" altLang="en-US">
                <a:solidFill>
                  <a:schemeClr val="bg1"/>
                </a:solidFill>
                <a:latin typeface="Arial" charset="0"/>
              </a:rPr>
              <a:t>EYE on the VALUE OF MONEY</a:t>
            </a:r>
          </a:p>
        </p:txBody>
      </p:sp>
      <p:pic>
        <p:nvPicPr>
          <p:cNvPr id="7096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3350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508125"/>
            <a:ext cx="83820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i="1" dirty="0">
                <a:latin typeface="Palatino Linotype" panose="02040502050505030304" pitchFamily="18" charset="0"/>
              </a:rPr>
              <a:t>Gone with the Wind </a:t>
            </a:r>
            <a:r>
              <a:rPr lang="en-US" altLang="en-US" dirty="0">
                <a:latin typeface="Palatino Linotype" panose="02040502050505030304" pitchFamily="18" charset="0"/>
              </a:rPr>
              <a:t>was made in 1939 and rereleased in nine subsequent years.</a:t>
            </a:r>
          </a:p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>
                <a:latin typeface="Palatino Linotype" panose="02040502050505030304" pitchFamily="18" charset="0"/>
              </a:rPr>
              <a:t>By 2009, it had earned a total box office revenue of $198,676,459 (almost $200 million) in the United States.</a:t>
            </a:r>
          </a:p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i="1" dirty="0">
                <a:latin typeface="Palatino Linotype" panose="02040502050505030304" pitchFamily="18" charset="0"/>
              </a:rPr>
              <a:t>Transformers: Revenge of the Fallen </a:t>
            </a:r>
            <a:r>
              <a:rPr lang="en-US" altLang="en-US" dirty="0">
                <a:latin typeface="Palatino Linotype" panose="02040502050505030304" pitchFamily="18" charset="0"/>
              </a:rPr>
              <a:t>was released in 2009.</a:t>
            </a:r>
          </a:p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>
                <a:latin typeface="Palatino Linotype" panose="02040502050505030304" pitchFamily="18" charset="0"/>
              </a:rPr>
              <a:t>During the summer of 2009, it earned $397,470,858 (almost $400 million).</a:t>
            </a:r>
          </a:p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>
                <a:latin typeface="Palatino Linotype" panose="02040502050505030304" pitchFamily="18" charset="0"/>
              </a:rPr>
              <a:t>Which movie earned the more box office revenue?</a:t>
            </a:r>
          </a:p>
        </p:txBody>
      </p:sp>
      <p:sp>
        <p:nvSpPr>
          <p:cNvPr id="711683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617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solidFill>
                  <a:srgbClr val="487A84"/>
                </a:solidFill>
                <a:latin typeface="Arial" charset="0"/>
              </a:rPr>
              <a:t>How Do We Measure the Changing Value of Money?</a:t>
            </a:r>
          </a:p>
        </p:txBody>
      </p:sp>
      <p:pic>
        <p:nvPicPr>
          <p:cNvPr id="71168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0"/>
            <a:ext cx="782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1685" name="Rectangle 8"/>
          <p:cNvSpPr>
            <a:spLocks noChangeArrowheads="1"/>
          </p:cNvSpPr>
          <p:nvPr/>
        </p:nvSpPr>
        <p:spPr bwMode="auto">
          <a:xfrm>
            <a:off x="1390650" y="0"/>
            <a:ext cx="451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CA" altLang="en-US">
                <a:solidFill>
                  <a:schemeClr val="bg1"/>
                </a:solidFill>
                <a:latin typeface="Arial" charset="0"/>
              </a:rPr>
              <a:t>EYE on the VALUE OF MONEY</a:t>
            </a:r>
          </a:p>
        </p:txBody>
      </p:sp>
      <p:pic>
        <p:nvPicPr>
          <p:cNvPr id="7116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3350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508125"/>
            <a:ext cx="83820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>
                <a:latin typeface="Palatino Linotype" panose="02040502050505030304" pitchFamily="18" charset="0"/>
              </a:rPr>
              <a:t>To convert the </a:t>
            </a:r>
            <a:r>
              <a:rPr lang="en-US" altLang="en-US" i="1" dirty="0">
                <a:latin typeface="Palatino Linotype" panose="02040502050505030304" pitchFamily="18" charset="0"/>
              </a:rPr>
              <a:t>Gone with the Wind </a:t>
            </a:r>
            <a:r>
              <a:rPr lang="en-US" altLang="en-US" dirty="0">
                <a:latin typeface="Palatino Linotype" panose="02040502050505030304" pitchFamily="18" charset="0"/>
              </a:rPr>
              <a:t>revenues into 2009 dollars, …</a:t>
            </a:r>
          </a:p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>
                <a:latin typeface="Palatino Linotype" panose="02040502050505030304" pitchFamily="18" charset="0"/>
              </a:rPr>
              <a:t>multiply the dollars received each year by the 2009 CPI and divide by the CPI for the year in which the dollars were earned.</a:t>
            </a:r>
          </a:p>
          <a:p>
            <a:r>
              <a:rPr lang="en-US" altLang="en-US" dirty="0">
                <a:latin typeface="Palatino Linotype" panose="02040502050505030304" pitchFamily="18" charset="0"/>
              </a:rPr>
              <a:t>Box-Office Mojo has done such a calculation, but rather than use the CPI, it used the average prices of movie tickets.</a:t>
            </a:r>
          </a:p>
          <a:p>
            <a:endParaRPr lang="en-US" altLang="en-US" dirty="0">
              <a:latin typeface="Palatino Linotype" panose="02040502050505030304" pitchFamily="18" charset="0"/>
            </a:endParaRPr>
          </a:p>
          <a:p>
            <a:r>
              <a:rPr lang="en-US" altLang="en-US" dirty="0">
                <a:latin typeface="Palatino Linotype" panose="02040502050505030304" pitchFamily="18" charset="0"/>
              </a:rPr>
              <a:t>According to Box-Office Mojo, valuing the tickets for </a:t>
            </a:r>
            <a:r>
              <a:rPr lang="en-US" altLang="en-US" i="1" dirty="0">
                <a:latin typeface="Palatino Linotype" panose="02040502050505030304" pitchFamily="18" charset="0"/>
              </a:rPr>
              <a:t>Gone with the Wind </a:t>
            </a:r>
            <a:r>
              <a:rPr lang="en-US" altLang="en-US" dirty="0">
                <a:latin typeface="Palatino Linotype" panose="02040502050505030304" pitchFamily="18" charset="0"/>
              </a:rPr>
              <a:t>at 2009 movie-ticket prices, it has earned $1,450,680,400, or $1,451million, about 3.6 times </a:t>
            </a:r>
            <a:r>
              <a:rPr lang="en-US" altLang="en-US" i="1" dirty="0">
                <a:latin typeface="Palatino Linotype" panose="02040502050505030304" pitchFamily="18" charset="0"/>
              </a:rPr>
              <a:t>Transformers’ </a:t>
            </a:r>
            <a:r>
              <a:rPr lang="en-US" altLang="en-US" dirty="0">
                <a:latin typeface="Palatino Linotype" panose="02040502050505030304" pitchFamily="18" charset="0"/>
              </a:rPr>
              <a:t>revenue.</a:t>
            </a:r>
          </a:p>
        </p:txBody>
      </p:sp>
      <p:sp>
        <p:nvSpPr>
          <p:cNvPr id="713731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617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solidFill>
                  <a:srgbClr val="487A84"/>
                </a:solidFill>
                <a:latin typeface="Arial" charset="0"/>
              </a:rPr>
              <a:t>How Do We Measure the Changing Value of Money?</a:t>
            </a:r>
          </a:p>
        </p:txBody>
      </p:sp>
      <p:pic>
        <p:nvPicPr>
          <p:cNvPr id="71373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0"/>
            <a:ext cx="782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3733" name="Rectangle 8"/>
          <p:cNvSpPr>
            <a:spLocks noChangeArrowheads="1"/>
          </p:cNvSpPr>
          <p:nvPr/>
        </p:nvSpPr>
        <p:spPr bwMode="auto">
          <a:xfrm>
            <a:off x="1390650" y="0"/>
            <a:ext cx="451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CA" altLang="en-US">
                <a:solidFill>
                  <a:schemeClr val="bg1"/>
                </a:solidFill>
                <a:latin typeface="Arial" charset="0"/>
              </a:rPr>
              <a:t>EYE on the VALUE OF MONEY</a:t>
            </a:r>
          </a:p>
        </p:txBody>
      </p:sp>
      <p:pic>
        <p:nvPicPr>
          <p:cNvPr id="7137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3350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508125"/>
            <a:ext cx="83820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 smtClean="0">
                <a:latin typeface="Palatino Linotype" panose="02040502050505030304" pitchFamily="18" charset="0"/>
              </a:rPr>
              <a:t>Because Box-Office Mojo uses average ticket prices, the real variable that it compares is the number of tickets sold.</a:t>
            </a:r>
          </a:p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 smtClean="0">
                <a:latin typeface="Palatino Linotype" panose="02040502050505030304" pitchFamily="18" charset="0"/>
              </a:rPr>
              <a:t>The average ticket price in 2009 was $7.18, so 202 million movie-goers have seen </a:t>
            </a:r>
            <a:r>
              <a:rPr lang="en-US" altLang="en-US" i="1" dirty="0" smtClean="0">
                <a:latin typeface="Palatino Linotype" panose="02040502050505030304" pitchFamily="18" charset="0"/>
              </a:rPr>
              <a:t>Gone with the Wind </a:t>
            </a:r>
            <a:r>
              <a:rPr lang="en-US" altLang="en-US" dirty="0" smtClean="0">
                <a:latin typeface="Palatino Linotype" panose="02040502050505030304" pitchFamily="18" charset="0"/>
              </a:rPr>
              <a:t>and 55 million have seen </a:t>
            </a:r>
            <a:r>
              <a:rPr lang="en-US" altLang="en-US" i="1" dirty="0" smtClean="0">
                <a:latin typeface="Palatino Linotype" panose="02040502050505030304" pitchFamily="18" charset="0"/>
              </a:rPr>
              <a:t>Transformers: Revenge of the Fallen</a:t>
            </a:r>
            <a:r>
              <a:rPr lang="en-US" altLang="en-US" dirty="0" smtClean="0">
                <a:latin typeface="Palatino Linotype" panose="02040502050505030304" pitchFamily="18" charset="0"/>
              </a:rPr>
              <a:t>. </a:t>
            </a:r>
            <a:endParaRPr lang="en-US" altLang="en-US" dirty="0">
              <a:latin typeface="Palatino Linotype" panose="02040502050505030304" pitchFamily="18" charset="0"/>
            </a:endParaRPr>
          </a:p>
        </p:txBody>
      </p:sp>
      <p:sp>
        <p:nvSpPr>
          <p:cNvPr id="715779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617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solidFill>
                  <a:srgbClr val="487A84"/>
                </a:solidFill>
                <a:latin typeface="Arial" charset="0"/>
              </a:rPr>
              <a:t>How Do We Measure the Changing Value of Money?</a:t>
            </a:r>
          </a:p>
        </p:txBody>
      </p:sp>
      <p:pic>
        <p:nvPicPr>
          <p:cNvPr id="71578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0"/>
            <a:ext cx="782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5781" name="Rectangle 8"/>
          <p:cNvSpPr>
            <a:spLocks noChangeArrowheads="1"/>
          </p:cNvSpPr>
          <p:nvPr/>
        </p:nvSpPr>
        <p:spPr bwMode="auto">
          <a:xfrm>
            <a:off x="1390650" y="0"/>
            <a:ext cx="451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CA" altLang="en-US">
                <a:solidFill>
                  <a:schemeClr val="bg1"/>
                </a:solidFill>
                <a:latin typeface="Arial" charset="0"/>
              </a:rPr>
              <a:t>EYE on the VALUE OF MONEY</a:t>
            </a:r>
          </a:p>
        </p:txBody>
      </p:sp>
      <p:pic>
        <p:nvPicPr>
          <p:cNvPr id="7157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3350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5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22.3  NOMINAL AND REAL VALUES</a:t>
            </a:r>
            <a:endParaRPr lang="en-CA" altLang="en-US"/>
          </a:p>
        </p:txBody>
      </p:sp>
      <p:sp>
        <p:nvSpPr>
          <p:cNvPr id="449555" name="Rectangle 19"/>
          <p:cNvSpPr>
            <a:spLocks noGrp="1" noChangeArrowheads="1"/>
          </p:cNvSpPr>
          <p:nvPr>
            <p:ph idx="1"/>
          </p:nvPr>
        </p:nvSpPr>
        <p:spPr>
          <a:xfrm>
            <a:off x="609598" y="2160590"/>
            <a:ext cx="7162801" cy="3880773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Palatino Linotype" panose="02040502050505030304" pitchFamily="18" charset="0"/>
              </a:rPr>
              <a:t>Nominal and Real Values in Macroeconomics</a:t>
            </a:r>
          </a:p>
          <a:p>
            <a:pPr lvl="1"/>
            <a:r>
              <a:rPr lang="en-US" altLang="en-US" sz="2000" dirty="0">
                <a:latin typeface="Palatino Linotype" panose="02040502050505030304" pitchFamily="18" charset="0"/>
              </a:rPr>
              <a:t>Macroeconomics makes a big issue of the distinction between nominal values and real values:</a:t>
            </a:r>
          </a:p>
          <a:p>
            <a:pPr lvl="2"/>
            <a:r>
              <a:rPr lang="en-US" altLang="en-US" sz="1800" dirty="0">
                <a:latin typeface="Palatino Linotype" panose="02040502050505030304" pitchFamily="18" charset="0"/>
              </a:rPr>
              <a:t>Nominal GDP and real GDP</a:t>
            </a:r>
          </a:p>
          <a:p>
            <a:pPr lvl="2"/>
            <a:r>
              <a:rPr lang="en-US" altLang="en-US" sz="1800" dirty="0">
                <a:latin typeface="Palatino Linotype" panose="02040502050505030304" pitchFamily="18" charset="0"/>
              </a:rPr>
              <a:t>Nominal wage rate and real wage rate</a:t>
            </a:r>
          </a:p>
          <a:p>
            <a:pPr lvl="2"/>
            <a:r>
              <a:rPr lang="en-US" altLang="en-US" sz="1800" dirty="0">
                <a:latin typeface="Palatino Linotype" panose="02040502050505030304" pitchFamily="18" charset="0"/>
              </a:rPr>
              <a:t>Nominal interest rate and real interest rate</a:t>
            </a:r>
          </a:p>
          <a:p>
            <a:pPr lvl="1"/>
            <a:r>
              <a:rPr lang="en-US" altLang="en-US" sz="2000" dirty="0">
                <a:latin typeface="Palatino Linotype" panose="02040502050505030304" pitchFamily="18" charset="0"/>
              </a:rPr>
              <a:t>We studied the distinction between and calculation of nominal and real GDP in Chapter 20. Here, we’ll look at the other two.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55" grpId="0" uiExpand="1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335" y="220138"/>
            <a:ext cx="2790182" cy="1278466"/>
          </a:xfrm>
        </p:spPr>
        <p:txBody>
          <a:bodyPr/>
          <a:lstStyle/>
          <a:p>
            <a:r>
              <a:rPr lang="en-US" altLang="en-US" dirty="0"/>
              <a:t>22.3  NOMINAL AND REAL VALUES</a:t>
            </a:r>
            <a:endParaRPr lang="en-CA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600" y="273051"/>
            <a:ext cx="3886200" cy="54419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8025" y="1676400"/>
            <a:ext cx="3962400" cy="4691063"/>
          </a:xfrm>
        </p:spPr>
        <p:txBody>
          <a:bodyPr/>
          <a:lstStyle/>
          <a:p>
            <a:r>
              <a:rPr lang="en-US" altLang="en-US" dirty="0"/>
              <a:t>Nominal and Real Wage Rates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Nominal wage rate </a:t>
            </a:r>
            <a:r>
              <a:rPr lang="en-US" altLang="en-US" sz="2400" dirty="0">
                <a:latin typeface="Palatino Linotype" panose="02040502050505030304" pitchFamily="18" charset="0"/>
              </a:rPr>
              <a:t>is the average hourly wage rate measured in </a:t>
            </a:r>
            <a:r>
              <a:rPr lang="en-US" altLang="en-US" sz="2400" i="1" dirty="0">
                <a:latin typeface="Palatino Linotype" panose="02040502050505030304" pitchFamily="18" charset="0"/>
              </a:rPr>
              <a:t>current</a:t>
            </a:r>
            <a:r>
              <a:rPr lang="en-US" altLang="en-US" sz="2400" dirty="0">
                <a:latin typeface="Palatino Linotype" panose="02040502050505030304" pitchFamily="18" charset="0"/>
              </a:rPr>
              <a:t> dollars.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Real wage rate </a:t>
            </a:r>
            <a:r>
              <a:rPr lang="en-US" altLang="en-US" sz="2400" dirty="0">
                <a:latin typeface="Palatino Linotype" panose="02040502050505030304" pitchFamily="18" charset="0"/>
              </a:rPr>
              <a:t>is the average hourly wage rate measured in the dollars of a given reference base year.</a:t>
            </a:r>
            <a:endParaRPr lang="en-CA" alt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472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57" y="1981200"/>
            <a:ext cx="423571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uiExpand="1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5400" y="273050"/>
            <a:ext cx="3581400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229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31470" y="1066800"/>
            <a:ext cx="4038600" cy="4691063"/>
          </a:xfrm>
        </p:spPr>
        <p:txBody>
          <a:bodyPr/>
          <a:lstStyle/>
          <a:p>
            <a:r>
              <a:rPr lang="en-US" altLang="en-US" sz="2400" b="0" dirty="0" smtClean="0">
                <a:latin typeface="Palatino Linotype" panose="02040502050505030304" pitchFamily="18" charset="0"/>
              </a:rPr>
              <a:t>The </a:t>
            </a:r>
            <a:r>
              <a:rPr lang="en-US" altLang="en-US" sz="2400" b="0" dirty="0">
                <a:latin typeface="Palatino Linotype" panose="02040502050505030304" pitchFamily="18" charset="0"/>
              </a:rPr>
              <a:t>CPI is defined to equal 100 for a period called the reference base </a:t>
            </a:r>
            <a:r>
              <a:rPr lang="en-US" altLang="en-US" sz="2400" b="0" dirty="0" smtClean="0">
                <a:latin typeface="Palatino Linotype" panose="02040502050505030304" pitchFamily="18" charset="0"/>
              </a:rPr>
              <a:t>period.</a:t>
            </a:r>
          </a:p>
          <a:p>
            <a:endParaRPr lang="en-US" altLang="en-US" sz="2400" b="0" dirty="0" smtClean="0">
              <a:latin typeface="Palatino Linotype" panose="02040502050505030304" pitchFamily="18" charset="0"/>
            </a:endParaRPr>
          </a:p>
          <a:p>
            <a:r>
              <a:rPr lang="en-US" altLang="en-US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Reference </a:t>
            </a:r>
            <a:r>
              <a:rPr lang="en-US" alt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base period </a:t>
            </a:r>
            <a:r>
              <a:rPr lang="en-US" altLang="en-US" sz="2400" dirty="0">
                <a:latin typeface="Palatino Linotype" panose="02040502050505030304" pitchFamily="18" charset="0"/>
              </a:rPr>
              <a:t>is a period for which the CPI is defined to equal 100. </a:t>
            </a:r>
            <a:endParaRPr lang="en-US" altLang="en-US" sz="2400" dirty="0" smtClean="0">
              <a:latin typeface="Palatino Linotype" panose="02040502050505030304" pitchFamily="18" charset="0"/>
            </a:endParaRPr>
          </a:p>
          <a:p>
            <a:endParaRPr lang="en-US" altLang="en-US" sz="2400" dirty="0" smtClean="0">
              <a:latin typeface="Palatino Linotype" panose="02040502050505030304" pitchFamily="18" charset="0"/>
            </a:endParaRPr>
          </a:p>
          <a:p>
            <a:r>
              <a:rPr lang="en-US" altLang="en-US" sz="2400" b="0" dirty="0" smtClean="0">
                <a:latin typeface="Palatino Linotype" panose="02040502050505030304" pitchFamily="18" charset="0"/>
              </a:rPr>
              <a:t>Currently</a:t>
            </a:r>
            <a:r>
              <a:rPr lang="en-US" altLang="en-US" sz="2400" b="0" dirty="0">
                <a:latin typeface="Palatino Linotype" panose="02040502050505030304" pitchFamily="18" charset="0"/>
              </a:rPr>
              <a:t>, the reference base period is 1982</a:t>
            </a:r>
            <a:r>
              <a:rPr lang="en-US" altLang="en-US" sz="2400" b="0" dirty="0">
                <a:latin typeface="Palatino Linotype" panose="02040502050505030304" pitchFamily="18" charset="0"/>
                <a:sym typeface="Symbol" pitchFamily="18" charset="2"/>
              </a:rPr>
              <a:t></a:t>
            </a:r>
            <a:r>
              <a:rPr lang="en-US" altLang="en-US" sz="2400" b="0" dirty="0">
                <a:latin typeface="Palatino Linotype" panose="02040502050505030304" pitchFamily="18" charset="0"/>
              </a:rPr>
              <a:t>1984.</a:t>
            </a:r>
          </a:p>
        </p:txBody>
      </p:sp>
      <p:pic>
        <p:nvPicPr>
          <p:cNvPr id="422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22.3  NOMINAL AND REAL VALUES</a:t>
            </a:r>
            <a:endParaRPr lang="en-CA" altLang="en-US"/>
          </a:p>
        </p:txBody>
      </p:sp>
      <p:grpSp>
        <p:nvGrpSpPr>
          <p:cNvPr id="450584" name="Group 24"/>
          <p:cNvGrpSpPr>
            <a:grpSpLocks/>
          </p:cNvGrpSpPr>
          <p:nvPr/>
        </p:nvGrpSpPr>
        <p:grpSpPr bwMode="auto">
          <a:xfrm>
            <a:off x="966788" y="4419600"/>
            <a:ext cx="7566025" cy="990600"/>
            <a:chOff x="609" y="2784"/>
            <a:chExt cx="4766" cy="624"/>
          </a:xfrm>
        </p:grpSpPr>
        <p:sp>
          <p:nvSpPr>
            <p:cNvPr id="450569" name="Rectangle 9"/>
            <p:cNvSpPr>
              <a:spLocks noChangeArrowheads="1"/>
            </p:cNvSpPr>
            <p:nvPr/>
          </p:nvSpPr>
          <p:spPr bwMode="auto">
            <a:xfrm>
              <a:off x="609" y="2928"/>
              <a:ext cx="2319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Arial" charset="0"/>
                </a:rPr>
                <a:t>Real wage rate in 2008 =</a:t>
              </a:r>
              <a:endParaRPr lang="en-CA" altLang="en-US">
                <a:latin typeface="Arial" charset="0"/>
              </a:endParaRPr>
            </a:p>
          </p:txBody>
        </p:sp>
        <p:sp>
          <p:nvSpPr>
            <p:cNvPr id="450570" name="Rectangle 10"/>
            <p:cNvSpPr>
              <a:spLocks noChangeArrowheads="1"/>
            </p:cNvSpPr>
            <p:nvPr/>
          </p:nvSpPr>
          <p:spPr bwMode="auto">
            <a:xfrm>
              <a:off x="4449" y="2880"/>
              <a:ext cx="92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Arial" charset="0"/>
                </a:rPr>
                <a:t>= $8.36 </a:t>
              </a:r>
            </a:p>
          </p:txBody>
        </p:sp>
        <p:sp>
          <p:nvSpPr>
            <p:cNvPr id="450571" name="Rectangle 11"/>
            <p:cNvSpPr>
              <a:spLocks noChangeArrowheads="1"/>
            </p:cNvSpPr>
            <p:nvPr/>
          </p:nvSpPr>
          <p:spPr bwMode="auto">
            <a:xfrm>
              <a:off x="2976" y="2784"/>
              <a:ext cx="829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Arial" charset="0"/>
                </a:rPr>
                <a:t>$18.00</a:t>
              </a:r>
              <a:endParaRPr lang="en-CA" altLang="en-US">
                <a:latin typeface="Arial" charset="0"/>
              </a:endParaRPr>
            </a:p>
          </p:txBody>
        </p:sp>
        <p:sp>
          <p:nvSpPr>
            <p:cNvPr id="450572" name="Line 12"/>
            <p:cNvSpPr>
              <a:spLocks noChangeShapeType="1"/>
            </p:cNvSpPr>
            <p:nvPr/>
          </p:nvSpPr>
          <p:spPr bwMode="auto">
            <a:xfrm>
              <a:off x="3041" y="3048"/>
              <a:ext cx="60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3" name="Rectangle 13"/>
            <p:cNvSpPr>
              <a:spLocks noChangeArrowheads="1"/>
            </p:cNvSpPr>
            <p:nvPr/>
          </p:nvSpPr>
          <p:spPr bwMode="auto">
            <a:xfrm>
              <a:off x="3072" y="3072"/>
              <a:ext cx="735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Arial" charset="0"/>
                </a:rPr>
                <a:t>215.3</a:t>
              </a:r>
              <a:endParaRPr lang="en-CA" altLang="en-US">
                <a:latin typeface="Arial" charset="0"/>
              </a:endParaRPr>
            </a:p>
          </p:txBody>
        </p:sp>
        <p:sp>
          <p:nvSpPr>
            <p:cNvPr id="450574" name="Rectangle 14"/>
            <p:cNvSpPr>
              <a:spLocks noChangeArrowheads="1"/>
            </p:cNvSpPr>
            <p:nvPr/>
          </p:nvSpPr>
          <p:spPr bwMode="auto">
            <a:xfrm>
              <a:off x="3819" y="2880"/>
              <a:ext cx="645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Arial" charset="0"/>
                </a:rPr>
                <a:t>x 100</a:t>
              </a:r>
              <a:endParaRPr lang="en-CA" altLang="en-US">
                <a:latin typeface="Arial" charset="0"/>
              </a:endParaRPr>
            </a:p>
          </p:txBody>
        </p:sp>
      </p:grpSp>
      <p:sp>
        <p:nvSpPr>
          <p:cNvPr id="450575" name="Rectangle 15"/>
          <p:cNvSpPr>
            <a:spLocks noChangeArrowheads="1"/>
          </p:cNvSpPr>
          <p:nvPr/>
        </p:nvSpPr>
        <p:spPr bwMode="auto">
          <a:xfrm>
            <a:off x="533400" y="1981200"/>
            <a:ext cx="7848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468F"/>
              </a:buClr>
              <a:buSzPct val="120000"/>
              <a:buFont typeface="Webdings" pitchFamily="18" charset="2"/>
              <a:buNone/>
            </a:pPr>
            <a:r>
              <a:rPr lang="en-US" altLang="en-US">
                <a:latin typeface="Arial" charset="0"/>
              </a:rPr>
              <a:t>To calculate the real wage rate, we divide the nominal wage rate by the CPI and multiply by 100.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468F"/>
              </a:buClr>
              <a:buSzPct val="120000"/>
              <a:buFont typeface="Webdings" pitchFamily="18" charset="2"/>
              <a:buNone/>
            </a:pPr>
            <a:r>
              <a:rPr lang="en-US" altLang="en-US">
                <a:latin typeface="Arial" charset="0"/>
              </a:rPr>
              <a:t>That is,</a:t>
            </a:r>
            <a:endParaRPr lang="en-CA" altLang="en-US">
              <a:latin typeface="Arial" charset="0"/>
            </a:endParaRPr>
          </a:p>
        </p:txBody>
      </p:sp>
      <p:grpSp>
        <p:nvGrpSpPr>
          <p:cNvPr id="450585" name="Group 25"/>
          <p:cNvGrpSpPr>
            <a:grpSpLocks/>
          </p:cNvGrpSpPr>
          <p:nvPr/>
        </p:nvGrpSpPr>
        <p:grpSpPr bwMode="auto">
          <a:xfrm>
            <a:off x="457200" y="3200400"/>
            <a:ext cx="8305800" cy="1066800"/>
            <a:chOff x="96" y="2016"/>
            <a:chExt cx="5232" cy="672"/>
          </a:xfrm>
        </p:grpSpPr>
        <p:sp>
          <p:nvSpPr>
            <p:cNvPr id="450564" name="Line 4"/>
            <p:cNvSpPr>
              <a:spLocks noChangeShapeType="1"/>
            </p:cNvSpPr>
            <p:nvPr/>
          </p:nvSpPr>
          <p:spPr bwMode="auto">
            <a:xfrm>
              <a:off x="2371" y="2328"/>
              <a:ext cx="22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65" name="Rectangle 5"/>
            <p:cNvSpPr>
              <a:spLocks noChangeArrowheads="1"/>
            </p:cNvSpPr>
            <p:nvPr/>
          </p:nvSpPr>
          <p:spPr bwMode="auto">
            <a:xfrm>
              <a:off x="2312" y="2016"/>
              <a:ext cx="247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Arial" charset="0"/>
                </a:rPr>
                <a:t>Nominal wage rate in 2008</a:t>
              </a:r>
              <a:endParaRPr lang="en-CA" altLang="en-US">
                <a:latin typeface="Arial" charset="0"/>
              </a:endParaRPr>
            </a:p>
          </p:txBody>
        </p:sp>
        <p:sp>
          <p:nvSpPr>
            <p:cNvPr id="450566" name="Rectangle 6"/>
            <p:cNvSpPr>
              <a:spLocks noChangeArrowheads="1"/>
            </p:cNvSpPr>
            <p:nvPr/>
          </p:nvSpPr>
          <p:spPr bwMode="auto">
            <a:xfrm>
              <a:off x="3022" y="2352"/>
              <a:ext cx="117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Arial" charset="0"/>
                </a:rPr>
                <a:t>CPI in 2008</a:t>
              </a:r>
              <a:endParaRPr lang="en-CA" altLang="en-US">
                <a:latin typeface="Arial" charset="0"/>
              </a:endParaRPr>
            </a:p>
          </p:txBody>
        </p:sp>
        <p:sp>
          <p:nvSpPr>
            <p:cNvPr id="450567" name="Rectangle 7"/>
            <p:cNvSpPr>
              <a:spLocks noChangeArrowheads="1"/>
            </p:cNvSpPr>
            <p:nvPr/>
          </p:nvSpPr>
          <p:spPr bwMode="auto">
            <a:xfrm>
              <a:off x="4656" y="2160"/>
              <a:ext cx="67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Arial" charset="0"/>
                </a:rPr>
                <a:t>x 100</a:t>
              </a:r>
              <a:endParaRPr lang="en-CA" altLang="en-US">
                <a:latin typeface="Arial" charset="0"/>
              </a:endParaRPr>
            </a:p>
          </p:txBody>
        </p:sp>
        <p:sp>
          <p:nvSpPr>
            <p:cNvPr id="450579" name="Rectangle 19"/>
            <p:cNvSpPr>
              <a:spLocks noChangeArrowheads="1"/>
            </p:cNvSpPr>
            <p:nvPr/>
          </p:nvSpPr>
          <p:spPr bwMode="auto">
            <a:xfrm>
              <a:off x="96" y="2208"/>
              <a:ext cx="244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Arial" charset="0"/>
                </a:rPr>
                <a:t>Real wage rate in 2008 =</a:t>
              </a:r>
              <a:endParaRPr lang="en-CA" altLang="en-US">
                <a:latin typeface="Arial" charset="0"/>
              </a:endParaRPr>
            </a:p>
          </p:txBody>
        </p:sp>
      </p:grpSp>
      <p:sp>
        <p:nvSpPr>
          <p:cNvPr id="450582" name="Text Box 22"/>
          <p:cNvSpPr txBox="1">
            <a:spLocks noChangeArrowheads="1"/>
          </p:cNvSpPr>
          <p:nvPr/>
        </p:nvSpPr>
        <p:spPr bwMode="auto">
          <a:xfrm>
            <a:off x="762000" y="5638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$8.36 amount is in 1982</a:t>
            </a:r>
            <a:r>
              <a:rPr lang="en-US" altLang="en-US">
                <a:sym typeface="Symbol" pitchFamily="18" charset="2"/>
              </a:rPr>
              <a:t></a:t>
            </a:r>
            <a:r>
              <a:rPr lang="en-US" altLang="en-US"/>
              <a:t>1984 dollars.</a:t>
            </a:r>
            <a:endParaRPr lang="en-CA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9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22.3  NOMINAL AND REAL VALUES</a:t>
            </a:r>
            <a:endParaRPr lang="en-CA" altLang="en-US"/>
          </a:p>
        </p:txBody>
      </p:sp>
      <p:sp>
        <p:nvSpPr>
          <p:cNvPr id="451597" name="Rectangle 1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3581400" cy="1219200"/>
          </a:xfrm>
        </p:spPr>
        <p:txBody>
          <a:bodyPr/>
          <a:lstStyle/>
          <a:p>
            <a:pPr marL="0" indent="0">
              <a:buFont typeface="Webdings" pitchFamily="18" charset="2"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Figure 22.4 shows nominal and real wage rates: 1984 to 2008.</a:t>
            </a:r>
            <a:endParaRPr lang="en-CA" altLang="en-US" sz="2400" b="0">
              <a:solidFill>
                <a:schemeClr val="tx1"/>
              </a:solidFill>
            </a:endParaRPr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152400" y="4724400"/>
            <a:ext cx="3581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00468F"/>
              </a:buClr>
              <a:buSzPct val="120000"/>
              <a:buFont typeface="Webdings" pitchFamily="18" charset="2"/>
              <a:buNone/>
            </a:pPr>
            <a:r>
              <a:rPr lang="en-US" altLang="en-US">
                <a:latin typeface="Arial" charset="0"/>
              </a:rPr>
              <a:t>Despite the increase in the nominal wage rate every year.</a:t>
            </a:r>
            <a:endParaRPr lang="en-CA" altLang="en-US">
              <a:latin typeface="Arial" charset="0"/>
            </a:endParaRPr>
          </a:p>
        </p:txBody>
      </p:sp>
      <p:sp>
        <p:nvSpPr>
          <p:cNvPr id="451592" name="Rectangle 8"/>
          <p:cNvSpPr>
            <a:spLocks noChangeArrowheads="1"/>
          </p:cNvSpPr>
          <p:nvPr/>
        </p:nvSpPr>
        <p:spPr bwMode="auto">
          <a:xfrm>
            <a:off x="152400" y="3352800"/>
            <a:ext cx="3429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00468F"/>
              </a:buClr>
              <a:buSzPct val="120000"/>
              <a:buFont typeface="Webdings" pitchFamily="18" charset="2"/>
              <a:buNone/>
            </a:pPr>
            <a:r>
              <a:rPr lang="en-US" altLang="en-US">
                <a:latin typeface="Arial" charset="0"/>
              </a:rPr>
              <a:t>Since 1984, the real wage rate barely changed,</a:t>
            </a:r>
            <a:endParaRPr lang="en-CA" altLang="en-US">
              <a:latin typeface="Arial" charset="0"/>
            </a:endParaRPr>
          </a:p>
        </p:txBody>
      </p:sp>
      <p:pic>
        <p:nvPicPr>
          <p:cNvPr id="451610" name="Picture 10" descr="fig2204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5230813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ig2204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5230813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g2204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5230813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8" grpId="0" autoUpdateAnimBg="0"/>
      <p:bldP spid="45159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2790182" cy="1278466"/>
          </a:xfrm>
        </p:spPr>
        <p:txBody>
          <a:bodyPr/>
          <a:lstStyle/>
          <a:p>
            <a:r>
              <a:rPr lang="en-US" altLang="en-US" dirty="0"/>
              <a:t>22.3  NOMINAL AND REAL VALUES</a:t>
            </a:r>
            <a:endParaRPr lang="en-CA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38800" y="273051"/>
            <a:ext cx="3048000" cy="4908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86690" y="1739900"/>
            <a:ext cx="4876800" cy="5118100"/>
          </a:xfrm>
        </p:spPr>
        <p:txBody>
          <a:bodyPr/>
          <a:lstStyle/>
          <a:p>
            <a:r>
              <a:rPr lang="en-US" altLang="en-US" dirty="0">
                <a:latin typeface="Palatino Linotype" panose="02040502050505030304" pitchFamily="18" charset="0"/>
              </a:rPr>
              <a:t>Nominal and Real Interest Rates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Nominal interest rate </a:t>
            </a:r>
            <a:r>
              <a:rPr lang="en-US" altLang="en-US" sz="2400" dirty="0">
                <a:latin typeface="Palatino Linotype" panose="02040502050505030304" pitchFamily="18" charset="0"/>
              </a:rPr>
              <a:t>is the dollar amount of interest expressed as a percentage of the amount loaned.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Real interest rate </a:t>
            </a:r>
            <a:r>
              <a:rPr lang="en-US" altLang="en-US" sz="2400" dirty="0">
                <a:latin typeface="Palatino Linotype" panose="02040502050505030304" pitchFamily="18" charset="0"/>
              </a:rPr>
              <a:t>is the goods and services forgone in interest expressed as a percentage of the amount loaned.</a:t>
            </a:r>
          </a:p>
          <a:p>
            <a:pPr lvl="1"/>
            <a:r>
              <a:rPr lang="en-US" altLang="en-US" sz="2400" dirty="0">
                <a:latin typeface="Palatino Linotype" panose="02040502050505030304" pitchFamily="18" charset="0"/>
              </a:rPr>
              <a:t>Real interest rate = Nominal interest rate – Inflation rate.</a:t>
            </a:r>
            <a:endParaRPr lang="en-CA" alt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4526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45" y="1752600"/>
            <a:ext cx="388070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2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2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3" grpId="0" uiExpand="1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305800" cy="457200"/>
          </a:xfrm>
        </p:spPr>
        <p:txBody>
          <a:bodyPr/>
          <a:lstStyle/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Figure 22.1 shows the CPI basket at the end of 2008.</a:t>
            </a:r>
            <a:endParaRPr lang="en-CA" altLang="en-US" sz="2400" b="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29060" name="Rectangle 1028"/>
          <p:cNvSpPr>
            <a:spLocks noChangeArrowheads="1"/>
          </p:cNvSpPr>
          <p:nvPr/>
        </p:nvSpPr>
        <p:spPr bwMode="auto">
          <a:xfrm>
            <a:off x="533400" y="23622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00468F"/>
              </a:buClr>
              <a:buSzPct val="120000"/>
              <a:buFont typeface="Webdings" pitchFamily="18" charset="2"/>
              <a:buNone/>
            </a:pPr>
            <a:r>
              <a:rPr lang="en-US" altLang="en-US" dirty="0">
                <a:latin typeface="Palatino Linotype" panose="02040502050505030304" pitchFamily="18" charset="0"/>
              </a:rPr>
              <a:t>This shopping cart is filled with the items that an average household buys</a:t>
            </a:r>
            <a:r>
              <a:rPr lang="en-US" altLang="en-US" b="1" dirty="0">
                <a:latin typeface="Palatino Linotype" panose="02040502050505030304" pitchFamily="18" charset="0"/>
              </a:rPr>
              <a:t>.</a:t>
            </a:r>
            <a:endParaRPr lang="en-CA" altLang="en-US" b="1" dirty="0">
              <a:latin typeface="Palatino Linotype" panose="02040502050505030304" pitchFamily="18" charset="0"/>
            </a:endParaRPr>
          </a:p>
        </p:txBody>
      </p:sp>
      <p:pic>
        <p:nvPicPr>
          <p:cNvPr id="429098" name="Picture 15" descr="fig2201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370263"/>
            <a:ext cx="6126163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fig2201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370263"/>
            <a:ext cx="6126163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fig2201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370263"/>
            <a:ext cx="6126163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fig2201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370263"/>
            <a:ext cx="6126163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fig2201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370263"/>
            <a:ext cx="6126163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fig2201f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370263"/>
            <a:ext cx="6126163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fig2201g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370263"/>
            <a:ext cx="6126163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fig2201h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370263"/>
            <a:ext cx="6126163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fig2201i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370263"/>
            <a:ext cx="6126163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562225" y="228600"/>
            <a:ext cx="4687888" cy="3425825"/>
          </a:xfrm>
        </p:spPr>
      </p:sp>
      <p:sp>
        <p:nvSpPr>
          <p:cNvPr id="4259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654425"/>
            <a:ext cx="8534400" cy="2974975"/>
          </a:xfrm>
        </p:spPr>
        <p:txBody>
          <a:bodyPr/>
          <a:lstStyle/>
          <a:p>
            <a:r>
              <a:rPr lang="en-US" altLang="en-US" sz="2400" dirty="0">
                <a:latin typeface="Palatino Linotype" panose="02040502050505030304" pitchFamily="18" charset="0"/>
              </a:rPr>
              <a:t>The Monthly Price Survey</a:t>
            </a:r>
          </a:p>
          <a:p>
            <a:pPr lvl="1"/>
            <a:r>
              <a:rPr lang="en-US" altLang="en-US" sz="2400" dirty="0">
                <a:latin typeface="Palatino Linotype" panose="02040502050505030304" pitchFamily="18" charset="0"/>
              </a:rPr>
              <a:t>Each month, BLS employees check the prices of the 80,000 goods and services in the CPI basket in 30 metropolitan areas.</a:t>
            </a:r>
          </a:p>
          <a:p>
            <a:pPr lvl="1"/>
            <a:r>
              <a:rPr lang="en-US" altLang="en-US" sz="2400" dirty="0">
                <a:latin typeface="Palatino Linotype" panose="02040502050505030304" pitchFamily="18" charset="0"/>
              </a:rPr>
              <a:t>Because the CPI measures price changes, it is important that the prices recorded refer to exactly the same items.</a:t>
            </a:r>
            <a:endParaRPr lang="en-CA" alt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722944" name="Picture 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23" y="304799"/>
            <a:ext cx="4966777" cy="309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5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9" grpId="0" uiExpand="1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311150"/>
            <a:ext cx="3008313" cy="749300"/>
          </a:xfrm>
        </p:spPr>
        <p:txBody>
          <a:bodyPr/>
          <a:lstStyle/>
          <a:p>
            <a:r>
              <a:rPr lang="en-US" altLang="en-US" dirty="0"/>
              <a:t>22.1  THE CONSUMER PRICE INDEX</a:t>
            </a:r>
            <a:endParaRPr lang="en-CA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600" y="273050"/>
            <a:ext cx="3886200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143000"/>
            <a:ext cx="4114800" cy="49831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The </a:t>
            </a:r>
            <a:r>
              <a:rPr lang="en-US" altLang="en-US" sz="2400" dirty="0">
                <a:latin typeface="Palatino Linotype" panose="02040502050505030304" pitchFamily="18" charset="0"/>
              </a:rPr>
              <a:t>CPI calculation has three 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>steps: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0" dirty="0" smtClean="0">
                <a:latin typeface="Palatino Linotype" panose="02040502050505030304" pitchFamily="18" charset="0"/>
              </a:rPr>
              <a:t>Find </a:t>
            </a:r>
            <a:r>
              <a:rPr lang="en-US" altLang="en-US" sz="2400" b="0" dirty="0">
                <a:latin typeface="Palatino Linotype" panose="02040502050505030304" pitchFamily="18" charset="0"/>
              </a:rPr>
              <a:t>the cost of the CPI basket at base period </a:t>
            </a:r>
            <a:r>
              <a:rPr lang="en-US" altLang="en-US" sz="2400" b="0" dirty="0" smtClean="0">
                <a:latin typeface="Palatino Linotype" panose="02040502050505030304" pitchFamily="18" charset="0"/>
              </a:rPr>
              <a:t>prices.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0" dirty="0" smtClean="0">
                <a:latin typeface="Palatino Linotype" panose="02040502050505030304" pitchFamily="18" charset="0"/>
              </a:rPr>
              <a:t>Find </a:t>
            </a:r>
            <a:r>
              <a:rPr lang="en-US" altLang="en-US" sz="2400" b="0" dirty="0">
                <a:latin typeface="Palatino Linotype" panose="02040502050505030304" pitchFamily="18" charset="0"/>
              </a:rPr>
              <a:t>the cost of the CPI basket at current period </a:t>
            </a:r>
            <a:r>
              <a:rPr lang="en-US" altLang="en-US" sz="2400" b="0" dirty="0" smtClean="0">
                <a:latin typeface="Palatino Linotype" panose="02040502050505030304" pitchFamily="18" charset="0"/>
              </a:rPr>
              <a:t>prices.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0" dirty="0" smtClean="0">
                <a:latin typeface="Palatino Linotype" panose="02040502050505030304" pitchFamily="18" charset="0"/>
              </a:rPr>
              <a:t>Calculate </a:t>
            </a:r>
            <a:r>
              <a:rPr lang="en-US" altLang="en-US" sz="2400" b="0" dirty="0">
                <a:latin typeface="Palatino Linotype" panose="02040502050505030304" pitchFamily="18" charset="0"/>
              </a:rPr>
              <a:t>the CPI for the base period and the current period</a:t>
            </a:r>
            <a:r>
              <a:rPr lang="en-US" altLang="en-US" sz="2400" b="0" dirty="0" smtClean="0">
                <a:latin typeface="Palatino Linotype" panose="02040502050505030304" pitchFamily="18" charset="0"/>
              </a:rPr>
              <a:t>.</a:t>
            </a:r>
            <a:endParaRPr lang="en-US" altLang="en-US" sz="2400" b="0" dirty="0">
              <a:latin typeface="Palatino Linotype" panose="02040502050505030304" pitchFamily="18" charset="0"/>
            </a:endParaRPr>
          </a:p>
        </p:txBody>
      </p:sp>
      <p:pic>
        <p:nvPicPr>
          <p:cNvPr id="431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066" y="1089024"/>
            <a:ext cx="411451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46" name="Rectangle 1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22.1  THE CONSUMER PRICE INDEX</a:t>
            </a:r>
            <a:endParaRPr lang="en-CA" altLang="en-US"/>
          </a:p>
        </p:txBody>
      </p:sp>
      <p:pic>
        <p:nvPicPr>
          <p:cNvPr id="432149" name="Picture 6" descr="tab2201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tab2201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2578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22.1  THE CONSUMER PRICE INDEX</a:t>
            </a:r>
            <a:endParaRPr lang="en-CA" altLang="en-US"/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608013" y="1974850"/>
            <a:ext cx="981075" cy="492125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CPI =</a:t>
            </a:r>
            <a:endParaRPr lang="en-CA" altLang="en-US" sz="2400" b="0">
              <a:solidFill>
                <a:schemeClr val="tx1"/>
              </a:solidFill>
            </a:endParaRPr>
          </a:p>
        </p:txBody>
      </p:sp>
      <p:grpSp>
        <p:nvGrpSpPr>
          <p:cNvPr id="434198" name="Group 22"/>
          <p:cNvGrpSpPr>
            <a:grpSpLocks/>
          </p:cNvGrpSpPr>
          <p:nvPr/>
        </p:nvGrpSpPr>
        <p:grpSpPr bwMode="auto">
          <a:xfrm>
            <a:off x="1684338" y="1828800"/>
            <a:ext cx="7307262" cy="914400"/>
            <a:chOff x="1061" y="1152"/>
            <a:chExt cx="4603" cy="576"/>
          </a:xfrm>
        </p:grpSpPr>
        <p:sp>
          <p:nvSpPr>
            <p:cNvPr id="434180" name="Rectangle 4"/>
            <p:cNvSpPr>
              <a:spLocks noChangeArrowheads="1"/>
            </p:cNvSpPr>
            <p:nvPr/>
          </p:nvSpPr>
          <p:spPr bwMode="auto">
            <a:xfrm>
              <a:off x="1104" y="1152"/>
              <a:ext cx="39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Arial" charset="0"/>
                </a:rPr>
                <a:t>Cost of CPI basket at current period prices</a:t>
              </a:r>
              <a:endParaRPr lang="en-CA" altLang="en-US">
                <a:latin typeface="Arial" charset="0"/>
              </a:endParaRPr>
            </a:p>
          </p:txBody>
        </p:sp>
        <p:sp>
          <p:nvSpPr>
            <p:cNvPr id="434181" name="Line 5"/>
            <p:cNvSpPr>
              <a:spLocks noChangeShapeType="1"/>
            </p:cNvSpPr>
            <p:nvPr/>
          </p:nvSpPr>
          <p:spPr bwMode="auto">
            <a:xfrm>
              <a:off x="1061" y="1416"/>
              <a:ext cx="37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182" name="Rectangle 6"/>
            <p:cNvSpPr>
              <a:spLocks noChangeArrowheads="1"/>
            </p:cNvSpPr>
            <p:nvPr/>
          </p:nvSpPr>
          <p:spPr bwMode="auto">
            <a:xfrm>
              <a:off x="1104" y="1392"/>
              <a:ext cx="39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Arial" charset="0"/>
                </a:rPr>
                <a:t>Cost of CPI basket at base period prices</a:t>
              </a:r>
              <a:endParaRPr lang="en-CA" altLang="en-US">
                <a:latin typeface="Arial" charset="0"/>
              </a:endParaRPr>
            </a:p>
          </p:txBody>
        </p:sp>
        <p:sp>
          <p:nvSpPr>
            <p:cNvPr id="434183" name="Rectangle 7"/>
            <p:cNvSpPr>
              <a:spLocks noChangeArrowheads="1"/>
            </p:cNvSpPr>
            <p:nvPr/>
          </p:nvSpPr>
          <p:spPr bwMode="auto">
            <a:xfrm>
              <a:off x="4896" y="1248"/>
              <a:ext cx="76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Arial" charset="0"/>
                </a:rPr>
                <a:t>x 100</a:t>
              </a:r>
              <a:endParaRPr lang="en-CA" altLang="en-US">
                <a:latin typeface="Arial" charset="0"/>
              </a:endParaRPr>
            </a:p>
          </p:txBody>
        </p:sp>
      </p:grpSp>
      <p:grpSp>
        <p:nvGrpSpPr>
          <p:cNvPr id="434199" name="Group 23"/>
          <p:cNvGrpSpPr>
            <a:grpSpLocks/>
          </p:cNvGrpSpPr>
          <p:nvPr/>
        </p:nvGrpSpPr>
        <p:grpSpPr bwMode="auto">
          <a:xfrm>
            <a:off x="533400" y="3124200"/>
            <a:ext cx="6324600" cy="990600"/>
            <a:chOff x="336" y="1968"/>
            <a:chExt cx="3984" cy="624"/>
          </a:xfrm>
        </p:grpSpPr>
        <p:sp>
          <p:nvSpPr>
            <p:cNvPr id="434184" name="Rectangle 8"/>
            <p:cNvSpPr>
              <a:spLocks noChangeArrowheads="1"/>
            </p:cNvSpPr>
            <p:nvPr/>
          </p:nvSpPr>
          <p:spPr bwMode="auto">
            <a:xfrm>
              <a:off x="336" y="2112"/>
              <a:ext cx="2055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Arial" charset="0"/>
                </a:rPr>
                <a:t>For 2005, the CPI is:</a:t>
              </a:r>
              <a:endParaRPr lang="en-CA" altLang="en-US">
                <a:latin typeface="Arial" charset="0"/>
              </a:endParaRPr>
            </a:p>
          </p:txBody>
        </p:sp>
        <p:grpSp>
          <p:nvGrpSpPr>
            <p:cNvPr id="434190" name="Group 14"/>
            <p:cNvGrpSpPr>
              <a:grpSpLocks/>
            </p:cNvGrpSpPr>
            <p:nvPr/>
          </p:nvGrpSpPr>
          <p:grpSpPr bwMode="auto">
            <a:xfrm>
              <a:off x="2391" y="1968"/>
              <a:ext cx="1929" cy="624"/>
              <a:chOff x="2391" y="1968"/>
              <a:chExt cx="1929" cy="624"/>
            </a:xfrm>
          </p:grpSpPr>
          <p:sp>
            <p:nvSpPr>
              <p:cNvPr id="434185" name="Rectangle 9"/>
              <p:cNvSpPr>
                <a:spLocks noChangeArrowheads="1"/>
              </p:cNvSpPr>
              <p:nvPr/>
            </p:nvSpPr>
            <p:spPr bwMode="auto">
              <a:xfrm>
                <a:off x="3552" y="2064"/>
                <a:ext cx="768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 altLang="en-US">
                    <a:latin typeface="Arial" charset="0"/>
                  </a:rPr>
                  <a:t>= 100</a:t>
                </a:r>
                <a:endParaRPr lang="en-CA" altLang="en-US">
                  <a:latin typeface="Arial" charset="0"/>
                </a:endParaRPr>
              </a:p>
            </p:txBody>
          </p:sp>
          <p:sp>
            <p:nvSpPr>
              <p:cNvPr id="434186" name="Rectangle 10"/>
              <p:cNvSpPr>
                <a:spLocks noChangeArrowheads="1"/>
              </p:cNvSpPr>
              <p:nvPr/>
            </p:nvSpPr>
            <p:spPr bwMode="auto">
              <a:xfrm>
                <a:off x="2400" y="1968"/>
                <a:ext cx="581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 altLang="en-US">
                    <a:latin typeface="Arial" charset="0"/>
                  </a:rPr>
                  <a:t>$50</a:t>
                </a:r>
                <a:endParaRPr lang="en-CA" altLang="en-US">
                  <a:latin typeface="Arial" charset="0"/>
                </a:endParaRPr>
              </a:p>
            </p:txBody>
          </p:sp>
          <p:sp>
            <p:nvSpPr>
              <p:cNvPr id="434187" name="Line 11"/>
              <p:cNvSpPr>
                <a:spLocks noChangeShapeType="1"/>
              </p:cNvSpPr>
              <p:nvPr/>
            </p:nvSpPr>
            <p:spPr bwMode="auto">
              <a:xfrm>
                <a:off x="2391" y="2232"/>
                <a:ext cx="5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188" name="Rectangle 12"/>
              <p:cNvSpPr>
                <a:spLocks noChangeArrowheads="1"/>
              </p:cNvSpPr>
              <p:nvPr/>
            </p:nvSpPr>
            <p:spPr bwMode="auto">
              <a:xfrm>
                <a:off x="2400" y="2256"/>
                <a:ext cx="581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 altLang="en-US" dirty="0">
                    <a:latin typeface="Arial" charset="0"/>
                  </a:rPr>
                  <a:t>$50</a:t>
                </a:r>
                <a:endParaRPr lang="en-CA" altLang="en-US" dirty="0">
                  <a:latin typeface="Arial" charset="0"/>
                </a:endParaRPr>
              </a:p>
            </p:txBody>
          </p:sp>
          <p:sp>
            <p:nvSpPr>
              <p:cNvPr id="434189" name="Rectangle 13"/>
              <p:cNvSpPr>
                <a:spLocks noChangeArrowheads="1"/>
              </p:cNvSpPr>
              <p:nvPr/>
            </p:nvSpPr>
            <p:spPr bwMode="auto">
              <a:xfrm>
                <a:off x="2976" y="2064"/>
                <a:ext cx="768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 altLang="en-US">
                    <a:latin typeface="Arial" charset="0"/>
                  </a:rPr>
                  <a:t>x 100</a:t>
                </a:r>
                <a:endParaRPr lang="en-CA" altLang="en-US">
                  <a:latin typeface="Arial" charset="0"/>
                </a:endParaRPr>
              </a:p>
            </p:txBody>
          </p:sp>
        </p:grpSp>
      </p:grpSp>
      <p:grpSp>
        <p:nvGrpSpPr>
          <p:cNvPr id="434200" name="Group 24"/>
          <p:cNvGrpSpPr>
            <a:grpSpLocks/>
          </p:cNvGrpSpPr>
          <p:nvPr/>
        </p:nvGrpSpPr>
        <p:grpSpPr bwMode="auto">
          <a:xfrm>
            <a:off x="533400" y="4419600"/>
            <a:ext cx="6324600" cy="990600"/>
            <a:chOff x="336" y="2784"/>
            <a:chExt cx="3984" cy="624"/>
          </a:xfrm>
        </p:grpSpPr>
        <p:sp>
          <p:nvSpPr>
            <p:cNvPr id="434191" name="Rectangle 15"/>
            <p:cNvSpPr>
              <a:spLocks noChangeArrowheads="1"/>
            </p:cNvSpPr>
            <p:nvPr/>
          </p:nvSpPr>
          <p:spPr bwMode="auto">
            <a:xfrm>
              <a:off x="336" y="2928"/>
              <a:ext cx="2055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468F"/>
                </a:buClr>
                <a:buSzPct val="120000"/>
                <a:buFont typeface="Webdings" pitchFamily="18" charset="2"/>
                <a:buNone/>
              </a:pPr>
              <a:r>
                <a:rPr lang="en-US" altLang="en-US">
                  <a:latin typeface="Arial" charset="0"/>
                </a:rPr>
                <a:t>For 2010, the CPI is:</a:t>
              </a:r>
              <a:endParaRPr lang="en-CA" altLang="en-US">
                <a:latin typeface="Arial" charset="0"/>
              </a:endParaRPr>
            </a:p>
          </p:txBody>
        </p:sp>
        <p:grpSp>
          <p:nvGrpSpPr>
            <p:cNvPr id="434192" name="Group 16"/>
            <p:cNvGrpSpPr>
              <a:grpSpLocks/>
            </p:cNvGrpSpPr>
            <p:nvPr/>
          </p:nvGrpSpPr>
          <p:grpSpPr bwMode="auto">
            <a:xfrm>
              <a:off x="2391" y="2784"/>
              <a:ext cx="1929" cy="624"/>
              <a:chOff x="2391" y="1968"/>
              <a:chExt cx="1929" cy="624"/>
            </a:xfrm>
          </p:grpSpPr>
          <p:sp>
            <p:nvSpPr>
              <p:cNvPr id="434193" name="Rectangle 17"/>
              <p:cNvSpPr>
                <a:spLocks noChangeArrowheads="1"/>
              </p:cNvSpPr>
              <p:nvPr/>
            </p:nvSpPr>
            <p:spPr bwMode="auto">
              <a:xfrm>
                <a:off x="3552" y="2064"/>
                <a:ext cx="768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 altLang="en-US">
                    <a:latin typeface="Arial" charset="0"/>
                  </a:rPr>
                  <a:t>= 140</a:t>
                </a:r>
                <a:endParaRPr lang="en-CA" altLang="en-US">
                  <a:latin typeface="Arial" charset="0"/>
                </a:endParaRPr>
              </a:p>
            </p:txBody>
          </p:sp>
          <p:sp>
            <p:nvSpPr>
              <p:cNvPr id="434194" name="Rectangle 18"/>
              <p:cNvSpPr>
                <a:spLocks noChangeArrowheads="1"/>
              </p:cNvSpPr>
              <p:nvPr/>
            </p:nvSpPr>
            <p:spPr bwMode="auto">
              <a:xfrm>
                <a:off x="2400" y="1968"/>
                <a:ext cx="581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 altLang="en-US">
                    <a:latin typeface="Arial" charset="0"/>
                  </a:rPr>
                  <a:t>$70</a:t>
                </a:r>
                <a:endParaRPr lang="en-CA" altLang="en-US">
                  <a:latin typeface="Arial" charset="0"/>
                </a:endParaRPr>
              </a:p>
            </p:txBody>
          </p:sp>
          <p:sp>
            <p:nvSpPr>
              <p:cNvPr id="434195" name="Line 19"/>
              <p:cNvSpPr>
                <a:spLocks noChangeShapeType="1"/>
              </p:cNvSpPr>
              <p:nvPr/>
            </p:nvSpPr>
            <p:spPr bwMode="auto">
              <a:xfrm>
                <a:off x="2391" y="2232"/>
                <a:ext cx="5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196" name="Rectangle 20"/>
              <p:cNvSpPr>
                <a:spLocks noChangeArrowheads="1"/>
              </p:cNvSpPr>
              <p:nvPr/>
            </p:nvSpPr>
            <p:spPr bwMode="auto">
              <a:xfrm>
                <a:off x="2400" y="2256"/>
                <a:ext cx="581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 altLang="en-US">
                    <a:latin typeface="Arial" charset="0"/>
                  </a:rPr>
                  <a:t>$50</a:t>
                </a:r>
                <a:endParaRPr lang="en-CA" altLang="en-US">
                  <a:latin typeface="Arial" charset="0"/>
                </a:endParaRPr>
              </a:p>
            </p:txBody>
          </p:sp>
          <p:sp>
            <p:nvSpPr>
              <p:cNvPr id="434197" name="Rectangle 21"/>
              <p:cNvSpPr>
                <a:spLocks noChangeArrowheads="1"/>
              </p:cNvSpPr>
              <p:nvPr/>
            </p:nvSpPr>
            <p:spPr bwMode="auto">
              <a:xfrm>
                <a:off x="2976" y="2064"/>
                <a:ext cx="768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468F"/>
                  </a:buClr>
                  <a:buSzPct val="120000"/>
                  <a:buFont typeface="Webdings" pitchFamily="18" charset="2"/>
                  <a:buNone/>
                </a:pPr>
                <a:r>
                  <a:rPr lang="en-US" altLang="en-US">
                    <a:latin typeface="Arial" charset="0"/>
                  </a:rPr>
                  <a:t>x 100</a:t>
                </a:r>
                <a:endParaRPr lang="en-CA" altLang="en-US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1" y="533400"/>
            <a:ext cx="8032039" cy="602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105085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1_foundations">
  <a:themeElements>
    <a:clrScheme name="1_foundation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found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foundatio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undatio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oundations">
  <a:themeElements>
    <a:clrScheme name="2_foundation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found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foundatio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undatio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undatio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undatio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und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und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und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newdesign">
  <a:themeElements>
    <a:clrScheme name="4_new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new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new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ew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ew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ew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ew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ew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ew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newdesign">
  <a:themeElements>
    <a:clrScheme name="5_new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new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new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new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ew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ew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ew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ew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ew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newdesign">
  <a:themeElements>
    <a:clrScheme name="6_new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new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new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new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ew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ew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ew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ew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ew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Foundations 2e</Template>
  <TotalTime>9900</TotalTime>
  <Words>1941</Words>
  <Application>Microsoft Office PowerPoint</Application>
  <PresentationFormat>On-screen Show (4:3)</PresentationFormat>
  <Paragraphs>213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Arial</vt:lpstr>
      <vt:lpstr>Charcoal</vt:lpstr>
      <vt:lpstr>Palatino Linotype</vt:lpstr>
      <vt:lpstr>Symbol</vt:lpstr>
      <vt:lpstr>Tahoma</vt:lpstr>
      <vt:lpstr>Times</vt:lpstr>
      <vt:lpstr>Times New Roman</vt:lpstr>
      <vt:lpstr>Trebuchet MS</vt:lpstr>
      <vt:lpstr>Webdings</vt:lpstr>
      <vt:lpstr>Wingdings 3</vt:lpstr>
      <vt:lpstr>1_foundations</vt:lpstr>
      <vt:lpstr>2_foundations</vt:lpstr>
      <vt:lpstr>4_newdesign</vt:lpstr>
      <vt:lpstr>5_newdesign</vt:lpstr>
      <vt:lpstr>6_newdesign</vt:lpstr>
      <vt:lpstr>2_Custom Design</vt:lpstr>
      <vt:lpstr>3_Custom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22.1  THE CONSUMER PRICE INDEX</vt:lpstr>
      <vt:lpstr>22.1  THE CONSUMER PRICE INDEX</vt:lpstr>
      <vt:lpstr>22.1  THE CONSUMER PRICE INDEX</vt:lpstr>
      <vt:lpstr>PowerPoint Presentation</vt:lpstr>
      <vt:lpstr>22.1  THE CONSUMER PRICE INDEX</vt:lpstr>
      <vt:lpstr>22.1  THE CONSUMER PRICE INDEX</vt:lpstr>
      <vt:lpstr>22.1  THE CONSUMER PRICE INDEX</vt:lpstr>
      <vt:lpstr>22.2  THE CPI AND OTHER PRICE LEVEL MEASURES</vt:lpstr>
      <vt:lpstr>22.2  THE CPI AND SOURCES OF BIAS</vt:lpstr>
      <vt:lpstr>22.2  THE CPI AND SOURCES OF BIAS</vt:lpstr>
      <vt:lpstr>22.2  THE CPI AND OTHER PRICE LEVEL MEASURES</vt:lpstr>
      <vt:lpstr>22.2  THE CPI AND OTHER PRICE LEVEL MEASURES</vt:lpstr>
      <vt:lpstr>PowerPoint Presentation</vt:lpstr>
      <vt:lpstr>22.2  THE CPI AND OTHER PRICE LEVEL MEASURES</vt:lpstr>
      <vt:lpstr>22.2  THE CPI AND OTHER PRICE LEVEL MEASURES</vt:lpstr>
      <vt:lpstr>22.2  THE CPI AND OTHER …</vt:lpstr>
      <vt:lpstr>22.2  THE CPI AND OTHER …</vt:lpstr>
      <vt:lpstr>22.3  NOMINAL AND REAL VALUES</vt:lpstr>
      <vt:lpstr>PowerPoint Presentation</vt:lpstr>
      <vt:lpstr>PowerPoint Presentation</vt:lpstr>
      <vt:lpstr>PowerPoint Presentation</vt:lpstr>
      <vt:lpstr>PowerPoint Presentation</vt:lpstr>
      <vt:lpstr>22.3  NOMINAL AND REAL VALUES</vt:lpstr>
      <vt:lpstr>22.3  NOMINAL AND REAL VALUES</vt:lpstr>
      <vt:lpstr>22.3  NOMINAL AND REAL VALUES</vt:lpstr>
      <vt:lpstr>22.3  NOMINAL AND REAL VALUES</vt:lpstr>
      <vt:lpstr>22.3  NOMINAL AND REAL VALUES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</dc:title>
  <dc:creator>Robin Bade and Michael Parkin</dc:creator>
  <cp:lastModifiedBy>Powell, Jennifer</cp:lastModifiedBy>
  <cp:revision>159</cp:revision>
  <cp:lastPrinted>2016-09-26T17:59:50Z</cp:lastPrinted>
  <dcterms:created xsi:type="dcterms:W3CDTF">2000-11-24T17:02:06Z</dcterms:created>
  <dcterms:modified xsi:type="dcterms:W3CDTF">2016-09-28T12:23:07Z</dcterms:modified>
</cp:coreProperties>
</file>